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48" r:id="rId1"/>
  </p:sldMasterIdLst>
  <p:notesMasterIdLst>
    <p:notesMasterId r:id="rId47"/>
  </p:notesMasterIdLst>
  <p:handoutMasterIdLst>
    <p:handoutMasterId r:id="rId48"/>
  </p:handoutMasterIdLst>
  <p:sldIdLst>
    <p:sldId id="296" r:id="rId2"/>
    <p:sldId id="291" r:id="rId3"/>
    <p:sldId id="301" r:id="rId4"/>
    <p:sldId id="289" r:id="rId5"/>
    <p:sldId id="297" r:id="rId6"/>
    <p:sldId id="298" r:id="rId7"/>
    <p:sldId id="302" r:id="rId8"/>
    <p:sldId id="309" r:id="rId9"/>
    <p:sldId id="299" r:id="rId10"/>
    <p:sldId id="310" r:id="rId11"/>
    <p:sldId id="339" r:id="rId12"/>
    <p:sldId id="340" r:id="rId13"/>
    <p:sldId id="341" r:id="rId14"/>
    <p:sldId id="342" r:id="rId15"/>
    <p:sldId id="365" r:id="rId16"/>
    <p:sldId id="338" r:id="rId17"/>
    <p:sldId id="343" r:id="rId18"/>
    <p:sldId id="344" r:id="rId19"/>
    <p:sldId id="345" r:id="rId20"/>
    <p:sldId id="346" r:id="rId21"/>
    <p:sldId id="347" r:id="rId22"/>
    <p:sldId id="348" r:id="rId23"/>
    <p:sldId id="349" r:id="rId24"/>
    <p:sldId id="350" r:id="rId25"/>
    <p:sldId id="351" r:id="rId26"/>
    <p:sldId id="352" r:id="rId27"/>
    <p:sldId id="353" r:id="rId28"/>
    <p:sldId id="354" r:id="rId29"/>
    <p:sldId id="355" r:id="rId30"/>
    <p:sldId id="356" r:id="rId31"/>
    <p:sldId id="357" r:id="rId32"/>
    <p:sldId id="358" r:id="rId33"/>
    <p:sldId id="304" r:id="rId34"/>
    <p:sldId id="359" r:id="rId35"/>
    <p:sldId id="360" r:id="rId36"/>
    <p:sldId id="361" r:id="rId37"/>
    <p:sldId id="362" r:id="rId38"/>
    <p:sldId id="363" r:id="rId39"/>
    <p:sldId id="364" r:id="rId40"/>
    <p:sldId id="326" r:id="rId41"/>
    <p:sldId id="307" r:id="rId42"/>
    <p:sldId id="366" r:id="rId43"/>
    <p:sldId id="367" r:id="rId44"/>
    <p:sldId id="285" r:id="rId45"/>
    <p:sldId id="256" r:id="rId46"/>
  </p:sldIdLst>
  <p:sldSz cx="12192000" cy="6858000"/>
  <p:notesSz cx="6858000" cy="9144000"/>
  <p:defaultTextStyle>
    <a:defPPr rtl="0"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0840771D-E09E-4810-A2F3-570054CB8549}">
          <p14:sldIdLst>
            <p14:sldId id="296"/>
            <p14:sldId id="291"/>
          </p14:sldIdLst>
        </p14:section>
        <p14:section name="Introduction" id="{4EEE2F78-21A8-409B-A25D-514941DB3977}">
          <p14:sldIdLst>
            <p14:sldId id="301"/>
            <p14:sldId id="289"/>
            <p14:sldId id="297"/>
            <p14:sldId id="298"/>
          </p14:sldIdLst>
        </p14:section>
        <p14:section name="Setup" id="{125A3ECF-E98E-43C4-8E80-4D054868E2FE}">
          <p14:sldIdLst>
            <p14:sldId id="302"/>
            <p14:sldId id="309"/>
            <p14:sldId id="299"/>
            <p14:sldId id="310"/>
            <p14:sldId id="339"/>
            <p14:sldId id="340"/>
            <p14:sldId id="341"/>
            <p14:sldId id="342"/>
          </p14:sldIdLst>
        </p14:section>
        <p14:section name="Main-Flow" id="{BEDA1A52-7CCD-42BB-9104-57161AFA476B}">
          <p14:sldIdLst>
            <p14:sldId id="365"/>
            <p14:sldId id="338"/>
            <p14:sldId id="343"/>
            <p14:sldId id="344"/>
            <p14:sldId id="345"/>
            <p14:sldId id="346"/>
            <p14:sldId id="347"/>
            <p14:sldId id="348"/>
            <p14:sldId id="349"/>
            <p14:sldId id="350"/>
            <p14:sldId id="351"/>
            <p14:sldId id="352"/>
            <p14:sldId id="353"/>
            <p14:sldId id="354"/>
            <p14:sldId id="355"/>
            <p14:sldId id="356"/>
            <p14:sldId id="357"/>
            <p14:sldId id="358"/>
          </p14:sldIdLst>
        </p14:section>
        <p14:section name="Sub-Flow" id="{BCFF1968-EE27-4B80-A222-262C2EC5792D}">
          <p14:sldIdLst>
            <p14:sldId id="304"/>
            <p14:sldId id="359"/>
            <p14:sldId id="360"/>
            <p14:sldId id="361"/>
            <p14:sldId id="362"/>
            <p14:sldId id="363"/>
            <p14:sldId id="364"/>
            <p14:sldId id="326"/>
          </p14:sldIdLst>
        </p14:section>
        <p14:section name="Performance evaluation" id="{E2FC7848-03CD-4FF3-9B2C-8DEE75E90258}">
          <p14:sldIdLst>
            <p14:sldId id="307"/>
          </p14:sldIdLst>
        </p14:section>
        <p14:section name="Future work" id="{1C085E3D-F89E-498C-94AE-4F1E2D744E31}">
          <p14:sldIdLst>
            <p14:sldId id="366"/>
            <p14:sldId id="367"/>
          </p14:sldIdLst>
        </p14:section>
        <p14:section name="End" id="{36BBD481-59D0-4389-9156-93246BE412C9}">
          <p14:sldIdLst>
            <p14:sldId id="285"/>
            <p14:sldId id="25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328" userDrawn="1">
          <p15:clr>
            <a:srgbClr val="A4A3A4"/>
          </p15:clr>
        </p15:guide>
        <p15:guide id="2" pos="3864" userDrawn="1">
          <p15:clr>
            <a:srgbClr val="A4A3A4"/>
          </p15:clr>
        </p15:guide>
        <p15:guide id="3" pos="7512" userDrawn="1">
          <p15:clr>
            <a:srgbClr val="A4A3A4"/>
          </p15:clr>
        </p15:guide>
        <p15:guide id="4" pos="144" userDrawn="1">
          <p15:clr>
            <a:srgbClr val="A4A3A4"/>
          </p15:clr>
        </p15:guide>
        <p15:guide id="5" orient="horz" pos="624" userDrawn="1">
          <p15:clr>
            <a:srgbClr val="A4A3A4"/>
          </p15:clr>
        </p15:guide>
        <p15:guide id="6" orient="horz" pos="405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79671" autoAdjust="0"/>
  </p:normalViewPr>
  <p:slideViewPr>
    <p:cSldViewPr snapToGrid="0" showGuides="1">
      <p:cViewPr>
        <p:scale>
          <a:sx n="100" d="100"/>
          <a:sy n="100" d="100"/>
        </p:scale>
        <p:origin x="936" y="72"/>
      </p:cViewPr>
      <p:guideLst>
        <p:guide orient="horz" pos="2328"/>
        <p:guide pos="3864"/>
        <p:guide pos="7512"/>
        <p:guide pos="144"/>
        <p:guide orient="horz" pos="624"/>
        <p:guide orient="horz" pos="4056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2946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B46527B0-0B24-4087-B225-DB4F5C738F6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72798E0-F322-4236-8531-A1882BFE400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29D3BBD2-794C-43E3-8362-720D61104479}" type="datetime1">
              <a:rPr lang="de-DE" smtClean="0"/>
              <a:t>27.08.2020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4E5881F-2FD0-41BC-8E76-C691E59E146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2CA62C5-8A29-4592-9E3E-4C457F263C0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B4E85F6F-0FAD-4AD4-850C-7E4CD14D7D7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832745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de-DE" noProof="0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43A590-B97D-4BAF-9F3E-EEA7B3B9DE95}" type="datetime1">
              <a:rPr lang="de-DE" smtClean="0"/>
              <a:pPr/>
              <a:t>27.08.2020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de-DE" noProof="0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de-DE" noProof="0" dirty="0"/>
              <a:t>Textmasterformate bearbeiten</a:t>
            </a:r>
          </a:p>
          <a:p>
            <a:pPr lvl="1" rtl="0"/>
            <a:r>
              <a:rPr lang="de-DE" noProof="0" dirty="0"/>
              <a:t>Zweite Ebene</a:t>
            </a:r>
          </a:p>
          <a:p>
            <a:pPr lvl="2" rtl="0"/>
            <a:r>
              <a:rPr lang="de-DE" noProof="0" dirty="0"/>
              <a:t>Dritte Ebene</a:t>
            </a:r>
          </a:p>
          <a:p>
            <a:pPr lvl="3" rtl="0"/>
            <a:r>
              <a:rPr lang="de-DE" noProof="0" dirty="0"/>
              <a:t>Vierte Ebene</a:t>
            </a:r>
          </a:p>
          <a:p>
            <a:pPr lvl="4" rtl="0"/>
            <a:r>
              <a:rPr lang="de-DE" noProof="0" dirty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de-DE" noProof="0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BE60DC36-8EFA-4378-9855-E019C55AC472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8770536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346978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10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49334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11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607789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12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80994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13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67560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14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67025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15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959485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16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269068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17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435758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18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456018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19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702145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  <a:p>
            <a:pPr rtl="0"/>
            <a:r>
              <a:rPr lang="en-US" noProof="0" dirty="0"/>
              <a:t>Introduction: 		What ingredients? What? Why?</a:t>
            </a:r>
          </a:p>
          <a:p>
            <a:pPr rtl="0"/>
            <a:r>
              <a:rPr lang="en-US" noProof="0" dirty="0"/>
              <a:t>Shila:	 	How? (Setup – Connection establishment – Data transfer)</a:t>
            </a:r>
          </a:p>
          <a:p>
            <a:pPr rtl="0"/>
            <a:r>
              <a:rPr lang="en-US" noProof="0" dirty="0"/>
              <a:t>Performance:		How good?</a:t>
            </a:r>
          </a:p>
          <a:p>
            <a:pPr rtl="0"/>
            <a:r>
              <a:rPr lang="en-US" noProof="0" dirty="0"/>
              <a:t>Future work:		What is next?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28880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20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0591187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21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8100724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22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4378690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23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0819172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24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2630408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25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0817785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26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9261449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27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6573616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28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7880267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29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618630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  <a:p>
            <a:pPr rtl="0"/>
            <a:r>
              <a:rPr lang="en-US" noProof="0" dirty="0"/>
              <a:t>Introduction: 		What ingredients? What? Why?</a:t>
            </a:r>
          </a:p>
          <a:p>
            <a:pPr rtl="0"/>
            <a:r>
              <a:rPr lang="en-US" noProof="0" dirty="0"/>
              <a:t>Shila:	 	How? (Setup – Connection establishment – Data transfer)</a:t>
            </a:r>
          </a:p>
          <a:p>
            <a:pPr rtl="0"/>
            <a:r>
              <a:rPr lang="en-US" noProof="0" dirty="0"/>
              <a:t>Performance:		How good?</a:t>
            </a:r>
          </a:p>
          <a:p>
            <a:pPr rtl="0"/>
            <a:r>
              <a:rPr lang="en-US" noProof="0" dirty="0"/>
              <a:t>Future work:		What is next?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6867492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30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2392649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31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7584409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32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5108532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33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3993839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34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0486445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35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6991824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36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0834319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37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4410433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38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3783277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39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585474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MPTCP: Usage of all available network interfaces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SCION: Successor of today</a:t>
            </a:r>
            <a:r>
              <a:rPr lang="da-DK" sz="12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’s Internet (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hopefully</a:t>
            </a:r>
            <a:r>
              <a:rPr lang="da-DK" sz="12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da-DK" sz="12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  <a:sym typeface="Wingdings" panose="05000000000000000000" pitchFamily="2" charset="2"/>
              </a:rPr>
              <a:t>)</a:t>
            </a:r>
            <a:endParaRPr lang="da-DK" sz="1200" dirty="0">
              <a:solidFill>
                <a:schemeClr val="tx1">
                  <a:lumMod val="75000"/>
                  <a:lumOff val="2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713288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40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0131259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  <a:p>
            <a:pPr rtl="0"/>
            <a:r>
              <a:rPr lang="en-US" noProof="0" dirty="0"/>
              <a:t>Introduction: 		What ingredients? What? Why?</a:t>
            </a:r>
          </a:p>
          <a:p>
            <a:pPr rtl="0"/>
            <a:r>
              <a:rPr lang="en-US" noProof="0" dirty="0"/>
              <a:t>Shila:	 	How? (Setup – Connection establishment – Data transfer)</a:t>
            </a:r>
          </a:p>
          <a:p>
            <a:pPr rtl="0"/>
            <a:r>
              <a:rPr lang="en-US" noProof="0" dirty="0"/>
              <a:t>Performance:		How good?</a:t>
            </a:r>
          </a:p>
          <a:p>
            <a:pPr rtl="0"/>
            <a:r>
              <a:rPr lang="en-US" noProof="0" dirty="0"/>
              <a:t>Future work:		What is next?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41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1610763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  <a:p>
            <a:pPr rtl="0"/>
            <a:r>
              <a:rPr lang="en-US" noProof="0" dirty="0"/>
              <a:t>Introduction: 		What ingredients? What? Why?</a:t>
            </a:r>
          </a:p>
          <a:p>
            <a:pPr rtl="0"/>
            <a:r>
              <a:rPr lang="en-US" noProof="0" dirty="0"/>
              <a:t>Shila:	 	How? (Setup – Connection establishment – Data transfer)</a:t>
            </a:r>
          </a:p>
          <a:p>
            <a:pPr rtl="0"/>
            <a:r>
              <a:rPr lang="en-US" noProof="0" dirty="0"/>
              <a:t>Performance:		How good?</a:t>
            </a:r>
          </a:p>
          <a:p>
            <a:pPr rtl="0"/>
            <a:r>
              <a:rPr lang="en-US" noProof="0" dirty="0"/>
              <a:t>Future work:		What is next?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42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3637173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indent="0" rtl="0">
              <a:buNone/>
            </a:pPr>
            <a:r>
              <a:rPr lang="en-US" noProof="0" dirty="0"/>
              <a:t>Conduction of revision cycles: For the implementation of Shila, still prototype character, further testing and revision cycles too increase its quality and performance.</a:t>
            </a:r>
          </a:p>
          <a:p>
            <a:pPr marL="0" indent="0" rtl="0">
              <a:buNone/>
            </a:pPr>
            <a:endParaRPr lang="en-US" noProof="0" dirty="0"/>
          </a:p>
          <a:p>
            <a:pPr marL="0" indent="0" rtl="0">
              <a:buNone/>
            </a:pPr>
            <a:r>
              <a:rPr lang="en-US" noProof="0" dirty="0"/>
              <a:t>Addition of flexibility: In current state, user has to supply mapping upon start-up of Shila, not really practicable, goal to find / implement ways to make this more flexible, one possible approach could for example be to provide the necessary option via IP socket options. Would then require a wrapper around the default TCP API…</a:t>
            </a:r>
          </a:p>
          <a:p>
            <a:pPr marL="0" indent="0" rtl="0">
              <a:buNone/>
            </a:pPr>
            <a:endParaRPr lang="en-US" noProof="0" dirty="0"/>
          </a:p>
          <a:p>
            <a:pPr marL="0" indent="0" rtl="0">
              <a:buNone/>
            </a:pPr>
            <a:r>
              <a:rPr lang="en-US" noProof="0" dirty="0"/>
              <a:t>Side-by-side approach: Does not interfere with a users known working environment, facilitates the development of SCION, user can just support from the use of it.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43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2800259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44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548011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45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790740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de-DE" dirty="0" err="1"/>
              <a:t>Introduction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Shila.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name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implementation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shim</a:t>
            </a:r>
            <a:r>
              <a:rPr lang="de-DE" dirty="0"/>
              <a:t> </a:t>
            </a:r>
            <a:r>
              <a:rPr lang="de-DE" dirty="0" err="1"/>
              <a:t>layer</a:t>
            </a:r>
            <a:r>
              <a:rPr lang="de-DE" dirty="0"/>
              <a:t> „Shila“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383143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228600" indent="-228600" rtl="0">
              <a:buAutoNum type="arabicPeriod"/>
            </a:pPr>
            <a:r>
              <a:rPr lang="de-DE" dirty="0"/>
              <a:t>Easy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, </a:t>
            </a: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changes</a:t>
            </a:r>
            <a:r>
              <a:rPr lang="de-DE" dirty="0"/>
              <a:t> </a:t>
            </a:r>
            <a:r>
              <a:rPr lang="de-DE" dirty="0" err="1"/>
              <a:t>necessary</a:t>
            </a:r>
            <a:r>
              <a:rPr lang="de-DE" dirty="0"/>
              <a:t>, user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his</a:t>
            </a:r>
            <a:r>
              <a:rPr lang="de-DE" dirty="0"/>
              <a:t> </a:t>
            </a:r>
            <a:r>
              <a:rPr lang="de-DE" dirty="0" err="1"/>
              <a:t>favorite</a:t>
            </a:r>
            <a:r>
              <a:rPr lang="de-DE" dirty="0"/>
              <a:t> TCP </a:t>
            </a:r>
            <a:r>
              <a:rPr lang="de-DE" dirty="0" err="1"/>
              <a:t>application</a:t>
            </a:r>
            <a:r>
              <a:rPr lang="de-DE" dirty="0"/>
              <a:t> </a:t>
            </a:r>
            <a:r>
              <a:rPr lang="de-DE" dirty="0" err="1"/>
              <a:t>without</a:t>
            </a:r>
            <a:r>
              <a:rPr lang="de-DE" dirty="0"/>
              <a:t> </a:t>
            </a:r>
            <a:r>
              <a:rPr lang="de-DE" dirty="0" err="1"/>
              <a:t>having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change</a:t>
            </a:r>
            <a:r>
              <a:rPr lang="de-DE" dirty="0"/>
              <a:t> </a:t>
            </a:r>
            <a:r>
              <a:rPr lang="de-DE" dirty="0" err="1"/>
              <a:t>alot</a:t>
            </a:r>
            <a:endParaRPr lang="de-DE" dirty="0"/>
          </a:p>
          <a:p>
            <a:pPr marL="0" indent="0" rtl="0">
              <a:buNone/>
            </a:pPr>
            <a:endParaRPr lang="de-DE" dirty="0"/>
          </a:p>
          <a:p>
            <a:pPr marL="228600" indent="-228600" rtl="0">
              <a:buAutoNum type="arabicPeriod" startAt="2"/>
            </a:pPr>
            <a:r>
              <a:rPr lang="de-DE" dirty="0"/>
              <a:t>Connection </a:t>
            </a:r>
            <a:r>
              <a:rPr lang="de-DE" dirty="0" err="1"/>
              <a:t>with</a:t>
            </a:r>
            <a:r>
              <a:rPr lang="de-DE" dirty="0"/>
              <a:t> MPTCP </a:t>
            </a:r>
            <a:r>
              <a:rPr lang="de-DE" dirty="0" err="1"/>
              <a:t>over</a:t>
            </a:r>
            <a:r>
              <a:rPr lang="de-DE" dirty="0"/>
              <a:t> SCION </a:t>
            </a:r>
            <a:r>
              <a:rPr lang="de-DE" dirty="0" err="1"/>
              <a:t>benefits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multiple </a:t>
            </a:r>
            <a:r>
              <a:rPr lang="de-DE" dirty="0" err="1"/>
              <a:t>paths</a:t>
            </a:r>
            <a:r>
              <a:rPr lang="de-DE" dirty="0"/>
              <a:t> (</a:t>
            </a:r>
            <a:r>
              <a:rPr lang="de-DE" dirty="0" err="1"/>
              <a:t>redundancy</a:t>
            </a:r>
            <a:r>
              <a:rPr lang="de-DE" dirty="0"/>
              <a:t>) </a:t>
            </a:r>
            <a:r>
              <a:rPr lang="de-DE" dirty="0" err="1"/>
              <a:t>even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there</a:t>
            </a:r>
            <a:r>
              <a:rPr lang="de-DE" dirty="0"/>
              <a:t> is just </a:t>
            </a:r>
            <a:r>
              <a:rPr lang="de-DE" dirty="0" err="1"/>
              <a:t>one</a:t>
            </a:r>
            <a:r>
              <a:rPr lang="de-DE" dirty="0"/>
              <a:t> real interface </a:t>
            </a:r>
            <a:r>
              <a:rPr lang="de-DE" dirty="0" err="1"/>
              <a:t>available</a:t>
            </a:r>
            <a:r>
              <a:rPr lang="de-DE" dirty="0"/>
              <a:t> (at least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path</a:t>
            </a:r>
            <a:r>
              <a:rPr lang="de-DE" dirty="0"/>
              <a:t> </a:t>
            </a:r>
            <a:r>
              <a:rPr lang="de-DE" dirty="0" err="1"/>
              <a:t>redundance</a:t>
            </a:r>
            <a:r>
              <a:rPr lang="de-DE" dirty="0"/>
              <a:t>, not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connection</a:t>
            </a:r>
            <a:r>
              <a:rPr lang="de-DE" dirty="0"/>
              <a:t> </a:t>
            </a:r>
            <a:r>
              <a:rPr lang="de-DE" dirty="0" err="1"/>
              <a:t>redudancy</a:t>
            </a:r>
            <a:r>
              <a:rPr lang="de-DE" dirty="0"/>
              <a:t>)</a:t>
            </a:r>
          </a:p>
          <a:p>
            <a:pPr marL="228600" indent="-228600" rtl="0">
              <a:buAutoNum type="arabicPeriod" startAt="2"/>
            </a:pPr>
            <a:endParaRPr lang="de-DE" dirty="0"/>
          </a:p>
          <a:p>
            <a:pPr marL="228600" indent="-228600" rtl="0">
              <a:buAutoNum type="arabicPeriod" startAt="2"/>
            </a:pPr>
            <a:r>
              <a:rPr lang="de-DE" dirty="0" err="1"/>
              <a:t>Could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example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used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less</a:t>
            </a:r>
            <a:r>
              <a:rPr lang="de-DE" dirty="0"/>
              <a:t> </a:t>
            </a:r>
            <a:r>
              <a:rPr lang="de-DE" dirty="0" err="1"/>
              <a:t>consevative</a:t>
            </a:r>
            <a:r>
              <a:rPr lang="de-DE" dirty="0"/>
              <a:t> </a:t>
            </a:r>
            <a:r>
              <a:rPr lang="de-DE" dirty="0" err="1"/>
              <a:t>congestion</a:t>
            </a:r>
            <a:r>
              <a:rPr lang="de-DE" dirty="0"/>
              <a:t> </a:t>
            </a:r>
            <a:r>
              <a:rPr lang="de-DE" dirty="0" err="1"/>
              <a:t>contol</a:t>
            </a:r>
            <a:r>
              <a:rPr lang="de-DE" dirty="0"/>
              <a:t>, w.r.t </a:t>
            </a:r>
            <a:r>
              <a:rPr lang="de-DE" dirty="0" err="1"/>
              <a:t>fairness</a:t>
            </a:r>
            <a:r>
              <a:rPr lang="de-DE" dirty="0"/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336837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  <a:p>
            <a:pPr rtl="0"/>
            <a:r>
              <a:rPr lang="en-US" noProof="0" dirty="0"/>
              <a:t>Introduction: 		What ingredients? What? Why?</a:t>
            </a:r>
          </a:p>
          <a:p>
            <a:pPr rtl="0"/>
            <a:r>
              <a:rPr lang="en-US" noProof="0" dirty="0"/>
              <a:t>Shila:	 	How? (Setup – Connection establishment – Data transfer)</a:t>
            </a:r>
          </a:p>
          <a:p>
            <a:pPr rtl="0"/>
            <a:r>
              <a:rPr lang="en-US" noProof="0" dirty="0"/>
              <a:t>Performance:		How good?</a:t>
            </a:r>
          </a:p>
          <a:p>
            <a:pPr rtl="0"/>
            <a:r>
              <a:rPr lang="en-US" noProof="0" dirty="0"/>
              <a:t>Future work:		What is next?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484874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de-DE" dirty="0"/>
              <a:t>Want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illustrate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three</a:t>
            </a:r>
            <a:r>
              <a:rPr lang="de-DE" dirty="0"/>
              <a:t> </a:t>
            </a:r>
            <a:r>
              <a:rPr lang="de-DE" dirty="0" err="1"/>
              <a:t>parts</a:t>
            </a:r>
            <a:r>
              <a:rPr lang="de-DE" dirty="0"/>
              <a:t> </a:t>
            </a:r>
            <a:r>
              <a:rPr lang="de-DE" dirty="0" err="1"/>
              <a:t>based</a:t>
            </a:r>
            <a:r>
              <a:rPr lang="de-DE" dirty="0"/>
              <a:t> on an </a:t>
            </a:r>
            <a:r>
              <a:rPr lang="de-DE" dirty="0" err="1"/>
              <a:t>running</a:t>
            </a:r>
            <a:r>
              <a:rPr lang="de-DE" dirty="0"/>
              <a:t> </a:t>
            </a:r>
            <a:r>
              <a:rPr lang="de-DE" dirty="0" err="1"/>
              <a:t>example</a:t>
            </a:r>
            <a:r>
              <a:rPr lang="de-DE" dirty="0"/>
              <a:t>..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690717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05229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E0F864C-44C4-4000-952D-01F31BFB3F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rtlCol="0" anchor="b"/>
          <a:lstStyle>
            <a:lvl1pPr algn="ctr">
              <a:defRPr sz="6000"/>
            </a:lvl1pPr>
          </a:lstStyle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1392E06-C914-467E-9D4F-BD763EDA2D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 rtlCol="0"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de-DE" noProof="0"/>
              <a:t>Master-Untertitelformat bearbeiten</a:t>
            </a:r>
            <a:endParaRPr lang="de-DE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FBEFBAF-82E9-49AD-B2CF-7D154E0244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1F8F7C8-1FE8-4612-AE20-CE14D1423792}" type="datetime1">
              <a:rPr lang="de-DE" noProof="0" smtClean="0"/>
              <a:t>27.08.2020</a:t>
            </a:fld>
            <a:endParaRPr lang="de-DE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AD8006A-94B1-44F7-972D-56767EDE3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5E7BFAB-D84B-45E1-A0BD-2516AC14F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6FEDF93-2BFD-41CA-ABC7-B039102F3792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485646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F7B869-BFB2-4C20-8AB1-46704BB3D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19F007DB-4F12-4428-9C48-5120DF0704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6FFA8DA-0E31-4CA6-BBFC-2467AAD1D3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4304888-CC9A-48E3-9941-304FEDFD5F59}" type="datetime1">
              <a:rPr lang="de-DE" noProof="0" smtClean="0"/>
              <a:t>27.08.2020</a:t>
            </a:fld>
            <a:endParaRPr lang="de-DE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64974BD-9845-459A-9AAA-12731E2507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2A71B0A-FDFB-4B2C-A9EC-2334C5900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6FEDF93-2BFD-41CA-ABC7-B039102F3792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9314092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E60B5D73-1652-4A8E-B5A3-101523D7290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 rtlCol="0"/>
          <a:lstStyle/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A9B7FB99-7425-444D-B602-01B672BCE8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 rtlCol="0"/>
          <a:lstStyle/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0EEA9C5-552A-48A1-AB54-ED54209B3B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AA1EAC7-F4A9-46A8-AE24-D574BA679B0F}" type="datetime1">
              <a:rPr lang="de-DE" noProof="0" smtClean="0"/>
              <a:t>27.08.2020</a:t>
            </a:fld>
            <a:endParaRPr lang="de-DE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3AAA3-4155-48FB-8F00-16DBE0C9C2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D694EAE-CB3C-4DEF-A66D-583C7AAC9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6FEDF93-2BFD-41CA-ABC7-B039102F3792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7468042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C807FBE-061D-452C-A8A6-213063CFD6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33A3535-1708-499D-B5D2-7D8F9FD182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CB06063-A112-49AB-80C8-504D99ECD7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077FF8B-4E45-4944-9A01-692006FA1E22}" type="datetime1">
              <a:rPr lang="de-DE" noProof="0" smtClean="0"/>
              <a:t>27.08.2020</a:t>
            </a:fld>
            <a:endParaRPr lang="de-DE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344C8D5-F898-4318-A76D-1FBD87329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976EC76-E8E8-4FFA-B671-7FA2F3EF5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6FEDF93-2BFD-41CA-ABC7-B039102F3792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7892872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6C2CABF-E3C1-431A-A69C-D4881CC43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rtlCol="0" anchor="b"/>
          <a:lstStyle>
            <a:lvl1pPr>
              <a:defRPr sz="6000"/>
            </a:lvl1pPr>
          </a:lstStyle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5584226-69DA-4211-B2C8-C29FD05A4A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 rtlCol="0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5FF82DB-B518-40FD-8A66-44B874C055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2E9DAFE-4F75-47AE-9AFE-C565F5A4718D}" type="datetime1">
              <a:rPr lang="de-DE" noProof="0" smtClean="0"/>
              <a:t>27.08.2020</a:t>
            </a:fld>
            <a:endParaRPr lang="de-DE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CC1CCEE-725F-4745-837B-87EFB70E71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561522A-E0E6-406B-BF30-A7C7A5729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6FEDF93-2BFD-41CA-ABC7-B039102F3792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2300417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CC9BDC-6F21-4EF5-A8DD-E35E27EAC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B968D5F-2AB6-42D3-A54E-AB3E603251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 rtlCol="0"/>
          <a:lstStyle/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465AB07F-D5F7-402A-AE4E-027BF1CA91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 rtlCol="0"/>
          <a:lstStyle/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5108EDC-3863-43B9-93C7-37465DC73B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EEA1D9C-F3B5-4EA6-A964-C6DA07561B62}" type="datetime1">
              <a:rPr lang="de-DE" noProof="0" smtClean="0"/>
              <a:t>27.08.2020</a:t>
            </a:fld>
            <a:endParaRPr lang="de-DE" noProof="0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777D452-958D-4159-A9A4-16DD29680A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89654B6-1460-48B9-AC7E-592F68BAB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6FEDF93-2BFD-41CA-ABC7-B039102F3792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974041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EE8C848-926A-4FD3-A311-A100A2662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/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C8ECD90-B4F0-4DFB-BB3D-F231020789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35A6C3A-033E-474B-AB97-D8291A04E7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 rtlCol="0"/>
          <a:lstStyle/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A532B928-3A23-4FCA-AD1F-E45A467B54F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3BDC8376-6FC6-4A11-B0DB-9A148E9C00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 rtlCol="0"/>
          <a:lstStyle/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6E80206F-8846-425C-A56E-16FFBA442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02DC483-DAB0-4461-AF9D-9990F0CCD5A8}" type="datetime1">
              <a:rPr lang="de-DE" noProof="0" smtClean="0"/>
              <a:t>27.08.2020</a:t>
            </a:fld>
            <a:endParaRPr lang="de-DE" noProof="0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6A45E89F-12CF-4561-A5F2-1E05783A30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9EB4DFE4-927C-43B1-A061-5CB97FFB33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6FEDF93-2BFD-41CA-ABC7-B039102F3792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469058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560E367-8DA0-4655-BCBC-F4280D864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FEF9592-AA3C-4CF8-A5DB-4D010195A4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286F139-1C4E-4AA4-B4B7-1F637CB64FC9}" type="datetime1">
              <a:rPr lang="de-DE" noProof="0" smtClean="0"/>
              <a:t>27.08.2020</a:t>
            </a:fld>
            <a:endParaRPr lang="de-DE" noProof="0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C2C9377-F93E-4515-852A-264707755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AED076D-476B-42BA-8795-14FE6C1E6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6FEDF93-2BFD-41CA-ABC7-B039102F3792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6255511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1EA599B4-6AB2-4190-82B5-7667EE1E92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B297F72-9574-4480-9ACA-209AA410E8DC}" type="datetime1">
              <a:rPr lang="de-DE" noProof="0" smtClean="0"/>
              <a:t>27.08.2020</a:t>
            </a:fld>
            <a:endParaRPr lang="de-DE" noProof="0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1B8FBFB3-AD86-4E39-B8AE-B4EC14528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9A4AF55-C114-4B60-9A20-56B00A11B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6FEDF93-2BFD-41CA-ABC7-B039102F3792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0582002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883DA1-5CB8-405D-9613-8A9B7BC56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842BB15-A24D-42E9-9CAE-BB82722630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8F0849D-D3C3-462A-9751-4EAB0B9145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180DD20-7A20-4574-98A4-4277958767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1182860-0C9B-42C3-B3CB-875D0B913B1F}" type="datetime1">
              <a:rPr lang="de-DE" noProof="0" smtClean="0"/>
              <a:t>27.08.2020</a:t>
            </a:fld>
            <a:endParaRPr lang="de-DE" noProof="0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4D0ED2B-71C4-421A-9DB0-676E00C10B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8C4572A-ADFC-4C53-BCA2-42BDF693B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6FEDF93-2BFD-41CA-ABC7-B039102F3792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230950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8F5C67-EEEC-4AB0-9653-0F80D6B109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1DD50D6D-5277-4324-AF23-5FAF007834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de-DE" noProof="0" dirty="0"/>
              <a:t>Bild durch Klicken auf Symbol hinzufügen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5275657-2BF9-4761-96B6-50EE3CFCFA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5C3C3F7B-A4C8-4F9D-8165-BC5186EA09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11C6CBE-EA7B-4562-9193-3C60CEB588D5}" type="datetime1">
              <a:rPr lang="de-DE" noProof="0" smtClean="0"/>
              <a:t>27.08.2020</a:t>
            </a:fld>
            <a:endParaRPr lang="de-DE" noProof="0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E696EA5-2FA2-464D-982F-C53E6426A8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911B398-191B-4AB1-86ED-00D0046EA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6FEDF93-2BFD-41CA-ABC7-B039102F3792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5866011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7B3445CA-54C1-4DDE-A216-DD2414E3F5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de-DE" noProof="0" dirty="0"/>
              <a:t>Titelmasterformat durch Klicken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306395A-6879-4E93-B24E-067F88AC1D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de-DE" noProof="0" dirty="0"/>
              <a:t>Textmasterformate bearbeiten</a:t>
            </a:r>
          </a:p>
          <a:p>
            <a:pPr lvl="1" rtl="0"/>
            <a:r>
              <a:rPr lang="de-DE" noProof="0" dirty="0"/>
              <a:t>Zweite Ebene</a:t>
            </a:r>
          </a:p>
          <a:p>
            <a:pPr lvl="2" rtl="0"/>
            <a:r>
              <a:rPr lang="de-DE" noProof="0" dirty="0"/>
              <a:t>Dritte Ebene</a:t>
            </a:r>
          </a:p>
          <a:p>
            <a:pPr lvl="3" rtl="0"/>
            <a:r>
              <a:rPr lang="de-DE" noProof="0" dirty="0"/>
              <a:t>Vierte Ebene</a:t>
            </a:r>
          </a:p>
          <a:p>
            <a:pPr lvl="4" rtl="0"/>
            <a:r>
              <a:rPr lang="de-DE" noProof="0" dirty="0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450FF5B-A6A6-4F0F-AA5D-3F0F69A43A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B3F4AA0C-C90E-4039-BB7D-61BC25101A35}" type="datetime1">
              <a:rPr lang="de-DE" noProof="0" smtClean="0"/>
              <a:t>27.08.2020</a:t>
            </a:fld>
            <a:endParaRPr lang="de-DE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A798FAA-76CC-42EF-8BE0-466A41BBAB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de-DE" noProof="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149FF02-6890-4E10-B958-1097AD32C6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06FEDF93-2BFD-41CA-ABC7-B039102F3792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603789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zigZag">
          <a:fgClr>
            <a:schemeClr val="accent3">
              <a:lumMod val="75000"/>
            </a:schemeClr>
          </a:fgClr>
          <a:bgClr>
            <a:schemeClr val="accent3">
              <a:lumMod val="50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300AEF-1595-4419-801B-6E36A33BB8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7527" y="2741199"/>
            <a:ext cx="10196946" cy="997196"/>
          </a:xfrm>
        </p:spPr>
        <p:txBody>
          <a:bodyPr wrap="square" lIns="0" tIns="0" rIns="0" bIns="0" rtlCol="0" anchor="t">
            <a:spAutoFit/>
          </a:bodyPr>
          <a:lstStyle/>
          <a:p>
            <a:pPr algn="ctr" rtl="0"/>
            <a:r>
              <a:rPr lang="en-US" sz="3600" dirty="0">
                <a:solidFill>
                  <a:schemeClr val="bg1">
                    <a:lumMod val="95000"/>
                  </a:schemeClr>
                </a:solidFill>
              </a:rPr>
              <a:t>Implementing and Evaluating </a:t>
            </a:r>
            <a:r>
              <a:rPr lang="en-US" sz="3600" b="1" dirty="0">
                <a:solidFill>
                  <a:schemeClr val="bg1">
                    <a:lumMod val="95000"/>
                  </a:schemeClr>
                </a:solidFill>
              </a:rPr>
              <a:t>MPTCP</a:t>
            </a:r>
            <a:r>
              <a:rPr lang="en-US" sz="3600" dirty="0">
                <a:solidFill>
                  <a:schemeClr val="bg1">
                    <a:lumMod val="95000"/>
                  </a:schemeClr>
                </a:solidFill>
              </a:rPr>
              <a:t> on the </a:t>
            </a:r>
            <a:br>
              <a:rPr lang="en-US" sz="36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3600" b="1" dirty="0">
                <a:solidFill>
                  <a:schemeClr val="bg1">
                    <a:lumMod val="95000"/>
                  </a:schemeClr>
                </a:solidFill>
              </a:rPr>
              <a:t>SCION </a:t>
            </a:r>
            <a:r>
              <a:rPr lang="en-US" sz="3600" dirty="0">
                <a:solidFill>
                  <a:schemeClr val="bg1">
                    <a:lumMod val="95000"/>
                  </a:schemeClr>
                </a:solidFill>
              </a:rPr>
              <a:t>Future Internet Architecture    </a:t>
            </a:r>
          </a:p>
        </p:txBody>
      </p:sp>
      <p:sp>
        <p:nvSpPr>
          <p:cNvPr id="4" name="Raute 3">
            <a:extLst>
              <a:ext uri="{FF2B5EF4-FFF2-40B4-BE49-F238E27FC236}">
                <a16:creationId xmlns:a16="http://schemas.microsoft.com/office/drawing/2014/main" id="{1C59176D-59A8-4C02-B448-EE01232FB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792319" y="-608242"/>
            <a:ext cx="2607364" cy="2607364"/>
          </a:xfrm>
          <a:prstGeom prst="diamond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dirty="0"/>
          </a:p>
        </p:txBody>
      </p:sp>
      <p:sp>
        <p:nvSpPr>
          <p:cNvPr id="5" name="Raute 4">
            <a:extLst>
              <a:ext uri="{FF2B5EF4-FFF2-40B4-BE49-F238E27FC236}">
                <a16:creationId xmlns:a16="http://schemas.microsoft.com/office/drawing/2014/main" id="{A50B1817-3C7F-41BC-8557-7A00C928EE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325258" y="-1770743"/>
            <a:ext cx="3541486" cy="3541486"/>
          </a:xfrm>
          <a:prstGeom prst="diamond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dirty="0"/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2C820A4E-1DFD-4C65-B668-DCDCC969D8C1}"/>
              </a:ext>
            </a:extLst>
          </p:cNvPr>
          <p:cNvSpPr txBox="1">
            <a:spLocks/>
          </p:cNvSpPr>
          <p:nvPr/>
        </p:nvSpPr>
        <p:spPr>
          <a:xfrm>
            <a:off x="3879273" y="4480472"/>
            <a:ext cx="4433454" cy="141269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Presentation master thesis</a:t>
            </a:r>
          </a:p>
          <a:p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Michael A. Flückiger</a:t>
            </a:r>
          </a:p>
          <a:p>
            <a:endParaRPr lang="en-US" sz="1800" dirty="0">
              <a:solidFill>
                <a:schemeClr val="bg1">
                  <a:lumMod val="95000"/>
                </a:schemeClr>
              </a:solidFill>
            </a:endParaRPr>
          </a:p>
          <a:p>
            <a:endParaRPr lang="en-US" sz="18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sz="1800" b="1" dirty="0">
                <a:solidFill>
                  <a:schemeClr val="bg1">
                    <a:lumMod val="95000"/>
                  </a:schemeClr>
                </a:solidFill>
              </a:rPr>
              <a:t>August 28, 2020</a:t>
            </a:r>
          </a:p>
        </p:txBody>
      </p:sp>
    </p:spTree>
    <p:extLst>
      <p:ext uri="{BB962C8B-B14F-4D97-AF65-F5344CB8AC3E}">
        <p14:creationId xmlns:p14="http://schemas.microsoft.com/office/powerpoint/2010/main" val="21964812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de-DE" dirty="0"/>
              <a:t>Projektanalyse – Folie 2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48949"/>
            <a:ext cx="11734800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Functionality of Shila</a:t>
            </a:r>
          </a:p>
          <a:p>
            <a:pPr algn="ctr" rtl="0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Setup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A5C026E-1AF2-4CD4-8436-8CBEAF5D8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de-DE" noProof="0" smtClean="0"/>
              <a:t>10</a:t>
            </a:fld>
            <a:endParaRPr lang="de-DE" noProof="0" dirty="0"/>
          </a:p>
        </p:txBody>
      </p:sp>
      <p:pic>
        <p:nvPicPr>
          <p:cNvPr id="7" name="Grafik 6" descr="Ein Bild, das Screenshot, Zeichnung enthält.&#10;&#10;Automatisch generierte Beschreibung">
            <a:extLst>
              <a:ext uri="{FF2B5EF4-FFF2-40B4-BE49-F238E27FC236}">
                <a16:creationId xmlns:a16="http://schemas.microsoft.com/office/drawing/2014/main" id="{EEBB04EF-6C53-4FB6-BD0F-C6D051AFDE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00" y="1460135"/>
            <a:ext cx="11520000" cy="433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7508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de-DE" dirty="0"/>
              <a:t>Projektanalyse – Folie 2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48949"/>
            <a:ext cx="11734800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Functionality of Shila</a:t>
            </a:r>
          </a:p>
          <a:p>
            <a:pPr algn="ctr" rtl="0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Setup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A5C026E-1AF2-4CD4-8436-8CBEAF5D8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de-DE" noProof="0" smtClean="0"/>
              <a:t>11</a:t>
            </a:fld>
            <a:endParaRPr lang="de-DE" noProof="0" dirty="0"/>
          </a:p>
        </p:txBody>
      </p:sp>
      <p:pic>
        <p:nvPicPr>
          <p:cNvPr id="5" name="Grafik 4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55A8EF2E-4B44-46F4-8E3F-6F7BED3918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00" y="1460135"/>
            <a:ext cx="11520000" cy="433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3770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de-DE" dirty="0"/>
              <a:t>Projektanalyse – Folie 2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48949"/>
            <a:ext cx="11734800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Functionality of Shila</a:t>
            </a:r>
          </a:p>
          <a:p>
            <a:pPr algn="ctr" rtl="0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Setup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A5C026E-1AF2-4CD4-8436-8CBEAF5D8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de-DE" noProof="0" smtClean="0"/>
              <a:t>12</a:t>
            </a:fld>
            <a:endParaRPr lang="de-DE" noProof="0" dirty="0"/>
          </a:p>
        </p:txBody>
      </p:sp>
      <p:pic>
        <p:nvPicPr>
          <p:cNvPr id="5" name="Grafik 4" descr="Ein Bild, das Screenshot, Zeichnung enthält.&#10;&#10;Automatisch generierte Beschreibung">
            <a:extLst>
              <a:ext uri="{FF2B5EF4-FFF2-40B4-BE49-F238E27FC236}">
                <a16:creationId xmlns:a16="http://schemas.microsoft.com/office/drawing/2014/main" id="{46767091-134F-4873-A95E-C7D1094743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00" y="1460135"/>
            <a:ext cx="11520000" cy="433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4569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de-DE" dirty="0"/>
              <a:t>Projektanalyse – Folie 2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48949"/>
            <a:ext cx="11734800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Functionality of Shila</a:t>
            </a:r>
          </a:p>
          <a:p>
            <a:pPr algn="ctr" rtl="0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Setup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A5C026E-1AF2-4CD4-8436-8CBEAF5D8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de-DE" noProof="0" smtClean="0"/>
              <a:t>13</a:t>
            </a:fld>
            <a:endParaRPr lang="de-DE" noProof="0" dirty="0"/>
          </a:p>
        </p:txBody>
      </p:sp>
      <p:pic>
        <p:nvPicPr>
          <p:cNvPr id="5" name="Grafik 4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4ADD198A-0FD0-4D15-B290-66474B60AA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00" y="1460135"/>
            <a:ext cx="11520000" cy="433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9986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de-DE" dirty="0"/>
              <a:t>Projektanalyse – Folie 2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48949"/>
            <a:ext cx="11734800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Functionality of Shila</a:t>
            </a:r>
          </a:p>
          <a:p>
            <a:pPr algn="ctr" rtl="0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Setup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A5C026E-1AF2-4CD4-8436-8CBEAF5D8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de-DE" noProof="0" smtClean="0"/>
              <a:t>14</a:t>
            </a:fld>
            <a:endParaRPr lang="de-DE" noProof="0" dirty="0"/>
          </a:p>
        </p:txBody>
      </p:sp>
      <p:pic>
        <p:nvPicPr>
          <p:cNvPr id="5" name="Grafik 4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E941368C-90B3-4609-BA84-BE75E805BA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00" y="1460135"/>
            <a:ext cx="11520000" cy="433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7974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de-DE" dirty="0"/>
              <a:t>Projektanalyse – Folie 2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93606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48949"/>
            <a:ext cx="11734800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Functionality of Shila</a:t>
            </a:r>
          </a:p>
          <a:p>
            <a:pPr algn="ctr" rtl="0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Main-Flow Establishment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85131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A5C026E-1AF2-4CD4-8436-8CBEAF5D8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de-DE" noProof="0" smtClean="0"/>
              <a:t>15</a:t>
            </a:fld>
            <a:endParaRPr lang="de-DE" noProof="0" dirty="0"/>
          </a:p>
        </p:txBody>
      </p:sp>
      <p:pic>
        <p:nvPicPr>
          <p:cNvPr id="3" name="Grafik 2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0999BA16-80FC-4B71-AEE3-322DA410ED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00" y="1460135"/>
            <a:ext cx="11520000" cy="433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2988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de-DE" dirty="0"/>
              <a:t>Projektanalyse – Folie 2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93606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48949"/>
            <a:ext cx="11734800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Functionality of Shila</a:t>
            </a:r>
          </a:p>
          <a:p>
            <a:pPr algn="ctr" rtl="0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Main-Flow Establishment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85131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A5C026E-1AF2-4CD4-8436-8CBEAF5D8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de-DE" noProof="0" smtClean="0"/>
              <a:t>16</a:t>
            </a:fld>
            <a:endParaRPr lang="de-DE" noProof="0" dirty="0"/>
          </a:p>
        </p:txBody>
      </p:sp>
      <p:pic>
        <p:nvPicPr>
          <p:cNvPr id="7" name="Grafik 6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DF60FEC9-3724-4B9E-9082-1DFE41E40B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00" y="1460135"/>
            <a:ext cx="11520000" cy="433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4731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de-DE" dirty="0"/>
              <a:t>Projektanalyse – Folie 2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93606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48949"/>
            <a:ext cx="11734800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Functionality of Shila</a:t>
            </a:r>
          </a:p>
          <a:p>
            <a:pPr algn="ctr" rtl="0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Main-Flow Establishment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85131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A5C026E-1AF2-4CD4-8436-8CBEAF5D8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de-DE" noProof="0" smtClean="0"/>
              <a:t>17</a:t>
            </a:fld>
            <a:endParaRPr lang="de-DE" noProof="0" dirty="0"/>
          </a:p>
        </p:txBody>
      </p:sp>
      <p:pic>
        <p:nvPicPr>
          <p:cNvPr id="5" name="Grafik 4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FCDAE855-B0D6-461E-953E-811246EFD0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00" y="1460135"/>
            <a:ext cx="11520000" cy="433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6258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de-DE" dirty="0"/>
              <a:t>Projektanalyse – Folie 2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93606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48949"/>
            <a:ext cx="11734800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Functionality of Shila</a:t>
            </a:r>
          </a:p>
          <a:p>
            <a:pPr algn="ctr" rtl="0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Main-Flow Establishment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85131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A5C026E-1AF2-4CD4-8436-8CBEAF5D8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de-DE" noProof="0" smtClean="0"/>
              <a:t>18</a:t>
            </a:fld>
            <a:endParaRPr lang="de-DE" noProof="0" dirty="0"/>
          </a:p>
        </p:txBody>
      </p:sp>
      <p:pic>
        <p:nvPicPr>
          <p:cNvPr id="5" name="Grafik 4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60AFAC4A-5BBA-4139-A830-0254A7ABCD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00" y="1460135"/>
            <a:ext cx="11520000" cy="433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7872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de-DE" dirty="0"/>
              <a:t>Projektanalyse – Folie 2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93606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48949"/>
            <a:ext cx="11734800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Functionality of Shila</a:t>
            </a:r>
          </a:p>
          <a:p>
            <a:pPr algn="ctr" rtl="0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Main-Flow Establishment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85131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A5C026E-1AF2-4CD4-8436-8CBEAF5D8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de-DE" noProof="0" smtClean="0"/>
              <a:t>19</a:t>
            </a:fld>
            <a:endParaRPr lang="de-DE" noProof="0" dirty="0"/>
          </a:p>
        </p:txBody>
      </p:sp>
      <p:pic>
        <p:nvPicPr>
          <p:cNvPr id="5" name="Grafik 4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D2AEF13E-6A02-4D25-BBB0-E679385297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00" y="1460135"/>
            <a:ext cx="11520000" cy="433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5522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de-DE" dirty="0"/>
              <a:t>Projektanalyse – Folie 2</a:t>
            </a:r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F1644EFC-5EFD-4934-85A4-2484DF6DD4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71450" indent="-171450" rtl="0">
              <a:spcBef>
                <a:spcPts val="1200"/>
              </a:spcBef>
              <a:buClr>
                <a:schemeClr val="tx2"/>
              </a:buClr>
              <a:buFont typeface="Segoe UI Light" panose="020B0502040204020203" pitchFamily="34" charset="0"/>
              <a:buChar char="›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Introduction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cs typeface="Segoe UI" panose="020B0502040204020203" pitchFamily="34" charset="0"/>
            </a:endParaRPr>
          </a:p>
          <a:p>
            <a:pPr marL="0" indent="0" rtl="0">
              <a:spcBef>
                <a:spcPts val="1200"/>
              </a:spcBef>
              <a:buClr>
                <a:schemeClr val="tx2"/>
              </a:buClr>
              <a:buNone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cs typeface="Segoe UI" panose="020B0502040204020203" pitchFamily="34" charset="0"/>
            </a:endParaRPr>
          </a:p>
          <a:p>
            <a:pPr marL="171450" indent="-171450" rtl="0">
              <a:spcBef>
                <a:spcPts val="1200"/>
              </a:spcBef>
              <a:buClr>
                <a:schemeClr val="tx2"/>
              </a:buClr>
              <a:buFont typeface="Segoe UI Light" panose="020B0502040204020203" pitchFamily="34" charset="0"/>
              <a:buChar char="›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Functionality of Shila</a:t>
            </a:r>
          </a:p>
          <a:p>
            <a:pPr marL="0" indent="0" rtl="0">
              <a:spcBef>
                <a:spcPts val="1200"/>
              </a:spcBef>
              <a:buClr>
                <a:schemeClr val="tx2"/>
              </a:buClr>
              <a:buNone/>
            </a:pP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cs typeface="Segoe UI" panose="020B0502040204020203" pitchFamily="34" charset="0"/>
            </a:endParaRPr>
          </a:p>
          <a:p>
            <a:pPr marL="171450" indent="-171450" rtl="0">
              <a:spcBef>
                <a:spcPts val="1200"/>
              </a:spcBef>
              <a:buClr>
                <a:schemeClr val="tx2"/>
              </a:buClr>
              <a:buFont typeface="Segoe UI Light" panose="020B0502040204020203" pitchFamily="34" charset="0"/>
              <a:buChar char="›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Performance evaluation</a:t>
            </a:r>
          </a:p>
          <a:p>
            <a:pPr marL="171450" indent="-171450" rtl="0">
              <a:spcBef>
                <a:spcPts val="1200"/>
              </a:spcBef>
              <a:buClr>
                <a:schemeClr val="tx2"/>
              </a:buClr>
              <a:buFont typeface="Segoe UI Light" panose="020B0502040204020203" pitchFamily="34" charset="0"/>
              <a:buChar char="›"/>
            </a:pP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cs typeface="Segoe UI" panose="020B0502040204020203" pitchFamily="34" charset="0"/>
            </a:endParaRPr>
          </a:p>
          <a:p>
            <a:pPr marL="171450" indent="-171450" rtl="0">
              <a:spcBef>
                <a:spcPts val="1200"/>
              </a:spcBef>
              <a:buClr>
                <a:schemeClr val="tx2"/>
              </a:buClr>
              <a:buFont typeface="Segoe UI Light" panose="020B0502040204020203" pitchFamily="34" charset="0"/>
              <a:buChar char="›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Future work</a:t>
            </a:r>
            <a:endParaRPr lang="de-DE" sz="2800" dirty="0">
              <a:solidFill>
                <a:schemeClr val="tx1">
                  <a:lumMod val="75000"/>
                  <a:lumOff val="25000"/>
                </a:schemeClr>
              </a:solidFill>
              <a:cs typeface="Segoe UI" panose="020B0502040204020203" pitchFamily="34" charset="0"/>
            </a:endParaRP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uppieren 35" descr="Symbol, das einen Menschen und ein Zahnrad darstellt ">
            <a:extLst>
              <a:ext uri="{FF2B5EF4-FFF2-40B4-BE49-F238E27FC236}">
                <a16:creationId xmlns:a16="http://schemas.microsoft.com/office/drawing/2014/main" id="{ECC5F635-1712-4572-A9EC-F94E2199DDBD}"/>
              </a:ext>
            </a:extLst>
          </p:cNvPr>
          <p:cNvGrpSpPr/>
          <p:nvPr/>
        </p:nvGrpSpPr>
        <p:grpSpPr>
          <a:xfrm>
            <a:off x="7133464" y="5355478"/>
            <a:ext cx="338073" cy="339996"/>
            <a:chOff x="6450013" y="5349875"/>
            <a:chExt cx="279399" cy="280988"/>
          </a:xfrm>
          <a:solidFill>
            <a:schemeClr val="bg1"/>
          </a:solidFill>
        </p:grpSpPr>
        <p:sp>
          <p:nvSpPr>
            <p:cNvPr id="37" name="Freihandform 3673">
              <a:extLst>
                <a:ext uri="{FF2B5EF4-FFF2-40B4-BE49-F238E27FC236}">
                  <a16:creationId xmlns:a16="http://schemas.microsoft.com/office/drawing/2014/main" id="{D1391604-D4EC-48A8-AE57-EDF194392FB1}"/>
                </a:ext>
              </a:extLst>
            </p:cNvPr>
            <p:cNvSpPr>
              <a:spLocks/>
            </p:cNvSpPr>
            <p:nvPr/>
          </p:nvSpPr>
          <p:spPr bwMode="auto">
            <a:xfrm>
              <a:off x="6450013" y="5349875"/>
              <a:ext cx="182562" cy="238125"/>
            </a:xfrm>
            <a:custGeom>
              <a:avLst/>
              <a:gdLst>
                <a:gd name="T0" fmla="*/ 379 w 459"/>
                <a:gd name="T1" fmla="*/ 550 h 602"/>
                <a:gd name="T2" fmla="*/ 380 w 459"/>
                <a:gd name="T3" fmla="*/ 519 h 602"/>
                <a:gd name="T4" fmla="*/ 345 w 459"/>
                <a:gd name="T5" fmla="*/ 495 h 602"/>
                <a:gd name="T6" fmla="*/ 397 w 459"/>
                <a:gd name="T7" fmla="*/ 400 h 602"/>
                <a:gd name="T8" fmla="*/ 408 w 459"/>
                <a:gd name="T9" fmla="*/ 395 h 602"/>
                <a:gd name="T10" fmla="*/ 450 w 459"/>
                <a:gd name="T11" fmla="*/ 406 h 602"/>
                <a:gd name="T12" fmla="*/ 412 w 459"/>
                <a:gd name="T13" fmla="*/ 384 h 602"/>
                <a:gd name="T14" fmla="*/ 376 w 459"/>
                <a:gd name="T15" fmla="*/ 370 h 602"/>
                <a:gd name="T16" fmla="*/ 361 w 459"/>
                <a:gd name="T17" fmla="*/ 307 h 602"/>
                <a:gd name="T18" fmla="*/ 379 w 459"/>
                <a:gd name="T19" fmla="*/ 288 h 602"/>
                <a:gd name="T20" fmla="*/ 397 w 459"/>
                <a:gd name="T21" fmla="*/ 252 h 602"/>
                <a:gd name="T22" fmla="*/ 406 w 459"/>
                <a:gd name="T23" fmla="*/ 214 h 602"/>
                <a:gd name="T24" fmla="*/ 415 w 459"/>
                <a:gd name="T25" fmla="*/ 202 h 602"/>
                <a:gd name="T26" fmla="*/ 420 w 459"/>
                <a:gd name="T27" fmla="*/ 183 h 602"/>
                <a:gd name="T28" fmla="*/ 416 w 459"/>
                <a:gd name="T29" fmla="*/ 152 h 602"/>
                <a:gd name="T30" fmla="*/ 412 w 459"/>
                <a:gd name="T31" fmla="*/ 121 h 602"/>
                <a:gd name="T32" fmla="*/ 420 w 459"/>
                <a:gd name="T33" fmla="*/ 78 h 602"/>
                <a:gd name="T34" fmla="*/ 415 w 459"/>
                <a:gd name="T35" fmla="*/ 45 h 602"/>
                <a:gd name="T36" fmla="*/ 403 w 459"/>
                <a:gd name="T37" fmla="*/ 27 h 602"/>
                <a:gd name="T38" fmla="*/ 382 w 459"/>
                <a:gd name="T39" fmla="*/ 15 h 602"/>
                <a:gd name="T40" fmla="*/ 341 w 459"/>
                <a:gd name="T41" fmla="*/ 3 h 602"/>
                <a:gd name="T42" fmla="*/ 291 w 459"/>
                <a:gd name="T43" fmla="*/ 0 h 602"/>
                <a:gd name="T44" fmla="*/ 245 w 459"/>
                <a:gd name="T45" fmla="*/ 9 h 602"/>
                <a:gd name="T46" fmla="*/ 213 w 459"/>
                <a:gd name="T47" fmla="*/ 27 h 602"/>
                <a:gd name="T48" fmla="*/ 201 w 459"/>
                <a:gd name="T49" fmla="*/ 42 h 602"/>
                <a:gd name="T50" fmla="*/ 181 w 459"/>
                <a:gd name="T51" fmla="*/ 44 h 602"/>
                <a:gd name="T52" fmla="*/ 163 w 459"/>
                <a:gd name="T53" fmla="*/ 56 h 602"/>
                <a:gd name="T54" fmla="*/ 155 w 459"/>
                <a:gd name="T55" fmla="*/ 87 h 602"/>
                <a:gd name="T56" fmla="*/ 164 w 459"/>
                <a:gd name="T57" fmla="*/ 138 h 602"/>
                <a:gd name="T58" fmla="*/ 159 w 459"/>
                <a:gd name="T59" fmla="*/ 144 h 602"/>
                <a:gd name="T60" fmla="*/ 150 w 459"/>
                <a:gd name="T61" fmla="*/ 162 h 602"/>
                <a:gd name="T62" fmla="*/ 149 w 459"/>
                <a:gd name="T63" fmla="*/ 184 h 602"/>
                <a:gd name="T64" fmla="*/ 154 w 459"/>
                <a:gd name="T65" fmla="*/ 201 h 602"/>
                <a:gd name="T66" fmla="*/ 163 w 459"/>
                <a:gd name="T67" fmla="*/ 214 h 602"/>
                <a:gd name="T68" fmla="*/ 169 w 459"/>
                <a:gd name="T69" fmla="*/ 237 h 602"/>
                <a:gd name="T70" fmla="*/ 179 w 459"/>
                <a:gd name="T71" fmla="*/ 271 h 602"/>
                <a:gd name="T72" fmla="*/ 203 w 459"/>
                <a:gd name="T73" fmla="*/ 306 h 602"/>
                <a:gd name="T74" fmla="*/ 215 w 459"/>
                <a:gd name="T75" fmla="*/ 364 h 602"/>
                <a:gd name="T76" fmla="*/ 171 w 459"/>
                <a:gd name="T77" fmla="*/ 381 h 602"/>
                <a:gd name="T78" fmla="*/ 106 w 459"/>
                <a:gd name="T79" fmla="*/ 401 h 602"/>
                <a:gd name="T80" fmla="*/ 46 w 459"/>
                <a:gd name="T81" fmla="*/ 428 h 602"/>
                <a:gd name="T82" fmla="*/ 22 w 459"/>
                <a:gd name="T83" fmla="*/ 449 h 602"/>
                <a:gd name="T84" fmla="*/ 10 w 459"/>
                <a:gd name="T85" fmla="*/ 479 h 602"/>
                <a:gd name="T86" fmla="*/ 2 w 459"/>
                <a:gd name="T87" fmla="*/ 540 h 602"/>
                <a:gd name="T88" fmla="*/ 1 w 459"/>
                <a:gd name="T89" fmla="*/ 594 h 602"/>
                <a:gd name="T90" fmla="*/ 11 w 459"/>
                <a:gd name="T91" fmla="*/ 602 h 602"/>
                <a:gd name="T92" fmla="*/ 345 w 459"/>
                <a:gd name="T93" fmla="*/ 589 h 602"/>
                <a:gd name="T94" fmla="*/ 352 w 459"/>
                <a:gd name="T95" fmla="*/ 577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459" h="602">
                  <a:moveTo>
                    <a:pt x="352" y="577"/>
                  </a:moveTo>
                  <a:lnTo>
                    <a:pt x="380" y="560"/>
                  </a:lnTo>
                  <a:lnTo>
                    <a:pt x="379" y="550"/>
                  </a:lnTo>
                  <a:lnTo>
                    <a:pt x="379" y="540"/>
                  </a:lnTo>
                  <a:lnTo>
                    <a:pt x="379" y="530"/>
                  </a:lnTo>
                  <a:lnTo>
                    <a:pt x="380" y="519"/>
                  </a:lnTo>
                  <a:lnTo>
                    <a:pt x="352" y="503"/>
                  </a:lnTo>
                  <a:lnTo>
                    <a:pt x="348" y="499"/>
                  </a:lnTo>
                  <a:lnTo>
                    <a:pt x="345" y="495"/>
                  </a:lnTo>
                  <a:lnTo>
                    <a:pt x="345" y="490"/>
                  </a:lnTo>
                  <a:lnTo>
                    <a:pt x="346" y="486"/>
                  </a:lnTo>
                  <a:lnTo>
                    <a:pt x="397" y="400"/>
                  </a:lnTo>
                  <a:lnTo>
                    <a:pt x="399" y="397"/>
                  </a:lnTo>
                  <a:lnTo>
                    <a:pt x="403" y="395"/>
                  </a:lnTo>
                  <a:lnTo>
                    <a:pt x="408" y="395"/>
                  </a:lnTo>
                  <a:lnTo>
                    <a:pt x="413" y="396"/>
                  </a:lnTo>
                  <a:lnTo>
                    <a:pt x="441" y="413"/>
                  </a:lnTo>
                  <a:lnTo>
                    <a:pt x="450" y="406"/>
                  </a:lnTo>
                  <a:lnTo>
                    <a:pt x="459" y="401"/>
                  </a:lnTo>
                  <a:lnTo>
                    <a:pt x="424" y="388"/>
                  </a:lnTo>
                  <a:lnTo>
                    <a:pt x="412" y="384"/>
                  </a:lnTo>
                  <a:lnTo>
                    <a:pt x="400" y="379"/>
                  </a:lnTo>
                  <a:lnTo>
                    <a:pt x="389" y="375"/>
                  </a:lnTo>
                  <a:lnTo>
                    <a:pt x="376" y="370"/>
                  </a:lnTo>
                  <a:lnTo>
                    <a:pt x="368" y="368"/>
                  </a:lnTo>
                  <a:lnTo>
                    <a:pt x="361" y="364"/>
                  </a:lnTo>
                  <a:lnTo>
                    <a:pt x="361" y="307"/>
                  </a:lnTo>
                  <a:lnTo>
                    <a:pt x="366" y="302"/>
                  </a:lnTo>
                  <a:lnTo>
                    <a:pt x="372" y="297"/>
                  </a:lnTo>
                  <a:lnTo>
                    <a:pt x="379" y="288"/>
                  </a:lnTo>
                  <a:lnTo>
                    <a:pt x="385" y="279"/>
                  </a:lnTo>
                  <a:lnTo>
                    <a:pt x="391" y="266"/>
                  </a:lnTo>
                  <a:lnTo>
                    <a:pt x="397" y="252"/>
                  </a:lnTo>
                  <a:lnTo>
                    <a:pt x="400" y="235"/>
                  </a:lnTo>
                  <a:lnTo>
                    <a:pt x="402" y="216"/>
                  </a:lnTo>
                  <a:lnTo>
                    <a:pt x="406" y="214"/>
                  </a:lnTo>
                  <a:lnTo>
                    <a:pt x="409" y="211"/>
                  </a:lnTo>
                  <a:lnTo>
                    <a:pt x="412" y="207"/>
                  </a:lnTo>
                  <a:lnTo>
                    <a:pt x="415" y="202"/>
                  </a:lnTo>
                  <a:lnTo>
                    <a:pt x="417" y="197"/>
                  </a:lnTo>
                  <a:lnTo>
                    <a:pt x="418" y="191"/>
                  </a:lnTo>
                  <a:lnTo>
                    <a:pt x="420" y="183"/>
                  </a:lnTo>
                  <a:lnTo>
                    <a:pt x="420" y="175"/>
                  </a:lnTo>
                  <a:lnTo>
                    <a:pt x="420" y="164"/>
                  </a:lnTo>
                  <a:lnTo>
                    <a:pt x="416" y="152"/>
                  </a:lnTo>
                  <a:lnTo>
                    <a:pt x="412" y="144"/>
                  </a:lnTo>
                  <a:lnTo>
                    <a:pt x="406" y="137"/>
                  </a:lnTo>
                  <a:lnTo>
                    <a:pt x="412" y="121"/>
                  </a:lnTo>
                  <a:lnTo>
                    <a:pt x="417" y="101"/>
                  </a:lnTo>
                  <a:lnTo>
                    <a:pt x="420" y="89"/>
                  </a:lnTo>
                  <a:lnTo>
                    <a:pt x="420" y="78"/>
                  </a:lnTo>
                  <a:lnTo>
                    <a:pt x="420" y="65"/>
                  </a:lnTo>
                  <a:lnTo>
                    <a:pt x="417" y="53"/>
                  </a:lnTo>
                  <a:lnTo>
                    <a:pt x="415" y="45"/>
                  </a:lnTo>
                  <a:lnTo>
                    <a:pt x="412" y="39"/>
                  </a:lnTo>
                  <a:lnTo>
                    <a:pt x="407" y="34"/>
                  </a:lnTo>
                  <a:lnTo>
                    <a:pt x="403" y="27"/>
                  </a:lnTo>
                  <a:lnTo>
                    <a:pt x="397" y="24"/>
                  </a:lnTo>
                  <a:lnTo>
                    <a:pt x="390" y="18"/>
                  </a:lnTo>
                  <a:lnTo>
                    <a:pt x="382" y="15"/>
                  </a:lnTo>
                  <a:lnTo>
                    <a:pt x="376" y="12"/>
                  </a:lnTo>
                  <a:lnTo>
                    <a:pt x="359" y="7"/>
                  </a:lnTo>
                  <a:lnTo>
                    <a:pt x="341" y="3"/>
                  </a:lnTo>
                  <a:lnTo>
                    <a:pt x="325" y="0"/>
                  </a:lnTo>
                  <a:lnTo>
                    <a:pt x="307" y="0"/>
                  </a:lnTo>
                  <a:lnTo>
                    <a:pt x="291" y="0"/>
                  </a:lnTo>
                  <a:lnTo>
                    <a:pt x="276" y="2"/>
                  </a:lnTo>
                  <a:lnTo>
                    <a:pt x="260" y="6"/>
                  </a:lnTo>
                  <a:lnTo>
                    <a:pt x="245" y="9"/>
                  </a:lnTo>
                  <a:lnTo>
                    <a:pt x="231" y="16"/>
                  </a:lnTo>
                  <a:lnTo>
                    <a:pt x="218" y="22"/>
                  </a:lnTo>
                  <a:lnTo>
                    <a:pt x="213" y="27"/>
                  </a:lnTo>
                  <a:lnTo>
                    <a:pt x="209" y="31"/>
                  </a:lnTo>
                  <a:lnTo>
                    <a:pt x="204" y="36"/>
                  </a:lnTo>
                  <a:lnTo>
                    <a:pt x="201" y="42"/>
                  </a:lnTo>
                  <a:lnTo>
                    <a:pt x="194" y="42"/>
                  </a:lnTo>
                  <a:lnTo>
                    <a:pt x="187" y="43"/>
                  </a:lnTo>
                  <a:lnTo>
                    <a:pt x="181" y="44"/>
                  </a:lnTo>
                  <a:lnTo>
                    <a:pt x="176" y="45"/>
                  </a:lnTo>
                  <a:lnTo>
                    <a:pt x="168" y="51"/>
                  </a:lnTo>
                  <a:lnTo>
                    <a:pt x="163" y="56"/>
                  </a:lnTo>
                  <a:lnTo>
                    <a:pt x="158" y="65"/>
                  </a:lnTo>
                  <a:lnTo>
                    <a:pt x="155" y="75"/>
                  </a:lnTo>
                  <a:lnTo>
                    <a:pt x="155" y="87"/>
                  </a:lnTo>
                  <a:lnTo>
                    <a:pt x="155" y="98"/>
                  </a:lnTo>
                  <a:lnTo>
                    <a:pt x="159" y="120"/>
                  </a:lnTo>
                  <a:lnTo>
                    <a:pt x="164" y="138"/>
                  </a:lnTo>
                  <a:lnTo>
                    <a:pt x="164" y="139"/>
                  </a:lnTo>
                  <a:lnTo>
                    <a:pt x="164" y="139"/>
                  </a:lnTo>
                  <a:lnTo>
                    <a:pt x="159" y="144"/>
                  </a:lnTo>
                  <a:lnTo>
                    <a:pt x="154" y="151"/>
                  </a:lnTo>
                  <a:lnTo>
                    <a:pt x="151" y="156"/>
                  </a:lnTo>
                  <a:lnTo>
                    <a:pt x="150" y="162"/>
                  </a:lnTo>
                  <a:lnTo>
                    <a:pt x="149" y="170"/>
                  </a:lnTo>
                  <a:lnTo>
                    <a:pt x="149" y="176"/>
                  </a:lnTo>
                  <a:lnTo>
                    <a:pt x="149" y="184"/>
                  </a:lnTo>
                  <a:lnTo>
                    <a:pt x="150" y="191"/>
                  </a:lnTo>
                  <a:lnTo>
                    <a:pt x="151" y="196"/>
                  </a:lnTo>
                  <a:lnTo>
                    <a:pt x="154" y="201"/>
                  </a:lnTo>
                  <a:lnTo>
                    <a:pt x="156" y="206"/>
                  </a:lnTo>
                  <a:lnTo>
                    <a:pt x="159" y="210"/>
                  </a:lnTo>
                  <a:lnTo>
                    <a:pt x="163" y="214"/>
                  </a:lnTo>
                  <a:lnTo>
                    <a:pt x="167" y="216"/>
                  </a:lnTo>
                  <a:lnTo>
                    <a:pt x="168" y="227"/>
                  </a:lnTo>
                  <a:lnTo>
                    <a:pt x="169" y="237"/>
                  </a:lnTo>
                  <a:lnTo>
                    <a:pt x="172" y="246"/>
                  </a:lnTo>
                  <a:lnTo>
                    <a:pt x="174" y="255"/>
                  </a:lnTo>
                  <a:lnTo>
                    <a:pt x="179" y="271"/>
                  </a:lnTo>
                  <a:lnTo>
                    <a:pt x="187" y="286"/>
                  </a:lnTo>
                  <a:lnTo>
                    <a:pt x="195" y="297"/>
                  </a:lnTo>
                  <a:lnTo>
                    <a:pt x="203" y="306"/>
                  </a:lnTo>
                  <a:lnTo>
                    <a:pt x="210" y="314"/>
                  </a:lnTo>
                  <a:lnTo>
                    <a:pt x="215" y="319"/>
                  </a:lnTo>
                  <a:lnTo>
                    <a:pt x="215" y="364"/>
                  </a:lnTo>
                  <a:lnTo>
                    <a:pt x="201" y="369"/>
                  </a:lnTo>
                  <a:lnTo>
                    <a:pt x="186" y="375"/>
                  </a:lnTo>
                  <a:lnTo>
                    <a:pt x="171" y="381"/>
                  </a:lnTo>
                  <a:lnTo>
                    <a:pt x="155" y="384"/>
                  </a:lnTo>
                  <a:lnTo>
                    <a:pt x="129" y="393"/>
                  </a:lnTo>
                  <a:lnTo>
                    <a:pt x="106" y="401"/>
                  </a:lnTo>
                  <a:lnTo>
                    <a:pt x="83" y="410"/>
                  </a:lnTo>
                  <a:lnTo>
                    <a:pt x="64" y="419"/>
                  </a:lnTo>
                  <a:lnTo>
                    <a:pt x="46" y="428"/>
                  </a:lnTo>
                  <a:lnTo>
                    <a:pt x="32" y="438"/>
                  </a:lnTo>
                  <a:lnTo>
                    <a:pt x="27" y="444"/>
                  </a:lnTo>
                  <a:lnTo>
                    <a:pt x="22" y="449"/>
                  </a:lnTo>
                  <a:lnTo>
                    <a:pt x="18" y="455"/>
                  </a:lnTo>
                  <a:lnTo>
                    <a:pt x="15" y="460"/>
                  </a:lnTo>
                  <a:lnTo>
                    <a:pt x="10" y="479"/>
                  </a:lnTo>
                  <a:lnTo>
                    <a:pt x="6" y="499"/>
                  </a:lnTo>
                  <a:lnTo>
                    <a:pt x="4" y="521"/>
                  </a:lnTo>
                  <a:lnTo>
                    <a:pt x="2" y="540"/>
                  </a:lnTo>
                  <a:lnTo>
                    <a:pt x="0" y="573"/>
                  </a:lnTo>
                  <a:lnTo>
                    <a:pt x="0" y="589"/>
                  </a:lnTo>
                  <a:lnTo>
                    <a:pt x="1" y="594"/>
                  </a:lnTo>
                  <a:lnTo>
                    <a:pt x="4" y="598"/>
                  </a:lnTo>
                  <a:lnTo>
                    <a:pt x="7" y="600"/>
                  </a:lnTo>
                  <a:lnTo>
                    <a:pt x="11" y="602"/>
                  </a:lnTo>
                  <a:lnTo>
                    <a:pt x="350" y="602"/>
                  </a:lnTo>
                  <a:lnTo>
                    <a:pt x="346" y="594"/>
                  </a:lnTo>
                  <a:lnTo>
                    <a:pt x="345" y="589"/>
                  </a:lnTo>
                  <a:lnTo>
                    <a:pt x="345" y="585"/>
                  </a:lnTo>
                  <a:lnTo>
                    <a:pt x="348" y="581"/>
                  </a:lnTo>
                  <a:lnTo>
                    <a:pt x="352" y="5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8" name="Freihandform 3674">
              <a:extLst>
                <a:ext uri="{FF2B5EF4-FFF2-40B4-BE49-F238E27FC236}">
                  <a16:creationId xmlns:a16="http://schemas.microsoft.com/office/drawing/2014/main" id="{44A4D0F8-0767-41BC-BE62-0AED99EC8B2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97650" y="5497513"/>
              <a:ext cx="131762" cy="133350"/>
            </a:xfrm>
            <a:custGeom>
              <a:avLst/>
              <a:gdLst>
                <a:gd name="T0" fmla="*/ 151 w 332"/>
                <a:gd name="T1" fmla="*/ 243 h 336"/>
                <a:gd name="T2" fmla="*/ 129 w 332"/>
                <a:gd name="T3" fmla="*/ 235 h 336"/>
                <a:gd name="T4" fmla="*/ 111 w 332"/>
                <a:gd name="T5" fmla="*/ 222 h 336"/>
                <a:gd name="T6" fmla="*/ 97 w 332"/>
                <a:gd name="T7" fmla="*/ 204 h 336"/>
                <a:gd name="T8" fmla="*/ 89 w 332"/>
                <a:gd name="T9" fmla="*/ 182 h 336"/>
                <a:gd name="T10" fmla="*/ 88 w 332"/>
                <a:gd name="T11" fmla="*/ 159 h 336"/>
                <a:gd name="T12" fmla="*/ 94 w 332"/>
                <a:gd name="T13" fmla="*/ 136 h 336"/>
                <a:gd name="T14" fmla="*/ 106 w 332"/>
                <a:gd name="T15" fmla="*/ 117 h 336"/>
                <a:gd name="T16" fmla="*/ 122 w 332"/>
                <a:gd name="T17" fmla="*/ 103 h 336"/>
                <a:gd name="T18" fmla="*/ 143 w 332"/>
                <a:gd name="T19" fmla="*/ 92 h 336"/>
                <a:gd name="T20" fmla="*/ 166 w 332"/>
                <a:gd name="T21" fmla="*/ 89 h 336"/>
                <a:gd name="T22" fmla="*/ 189 w 332"/>
                <a:gd name="T23" fmla="*/ 92 h 336"/>
                <a:gd name="T24" fmla="*/ 210 w 332"/>
                <a:gd name="T25" fmla="*/ 103 h 336"/>
                <a:gd name="T26" fmla="*/ 226 w 332"/>
                <a:gd name="T27" fmla="*/ 117 h 336"/>
                <a:gd name="T28" fmla="*/ 238 w 332"/>
                <a:gd name="T29" fmla="*/ 136 h 336"/>
                <a:gd name="T30" fmla="*/ 243 w 332"/>
                <a:gd name="T31" fmla="*/ 159 h 336"/>
                <a:gd name="T32" fmla="*/ 242 w 332"/>
                <a:gd name="T33" fmla="*/ 182 h 336"/>
                <a:gd name="T34" fmla="*/ 234 w 332"/>
                <a:gd name="T35" fmla="*/ 204 h 336"/>
                <a:gd name="T36" fmla="*/ 221 w 332"/>
                <a:gd name="T37" fmla="*/ 222 h 336"/>
                <a:gd name="T38" fmla="*/ 203 w 332"/>
                <a:gd name="T39" fmla="*/ 235 h 336"/>
                <a:gd name="T40" fmla="*/ 181 w 332"/>
                <a:gd name="T41" fmla="*/ 243 h 336"/>
                <a:gd name="T42" fmla="*/ 306 w 332"/>
                <a:gd name="T43" fmla="*/ 204 h 336"/>
                <a:gd name="T44" fmla="*/ 300 w 332"/>
                <a:gd name="T45" fmla="*/ 195 h 336"/>
                <a:gd name="T46" fmla="*/ 302 w 332"/>
                <a:gd name="T47" fmla="*/ 167 h 336"/>
                <a:gd name="T48" fmla="*/ 300 w 332"/>
                <a:gd name="T49" fmla="*/ 139 h 336"/>
                <a:gd name="T50" fmla="*/ 306 w 332"/>
                <a:gd name="T51" fmla="*/ 130 h 336"/>
                <a:gd name="T52" fmla="*/ 269 w 332"/>
                <a:gd name="T53" fmla="*/ 64 h 336"/>
                <a:gd name="T54" fmla="*/ 257 w 332"/>
                <a:gd name="T55" fmla="*/ 65 h 336"/>
                <a:gd name="T56" fmla="*/ 242 w 332"/>
                <a:gd name="T57" fmla="*/ 53 h 336"/>
                <a:gd name="T58" fmla="*/ 215 w 332"/>
                <a:gd name="T59" fmla="*/ 35 h 336"/>
                <a:gd name="T60" fmla="*/ 207 w 332"/>
                <a:gd name="T61" fmla="*/ 27 h 336"/>
                <a:gd name="T62" fmla="*/ 135 w 332"/>
                <a:gd name="T63" fmla="*/ 0 h 336"/>
                <a:gd name="T64" fmla="*/ 133 w 332"/>
                <a:gd name="T65" fmla="*/ 31 h 336"/>
                <a:gd name="T66" fmla="*/ 113 w 332"/>
                <a:gd name="T67" fmla="*/ 41 h 336"/>
                <a:gd name="T68" fmla="*/ 77 w 332"/>
                <a:gd name="T69" fmla="*/ 63 h 336"/>
                <a:gd name="T70" fmla="*/ 67 w 332"/>
                <a:gd name="T71" fmla="*/ 65 h 336"/>
                <a:gd name="T72" fmla="*/ 0 w 332"/>
                <a:gd name="T73" fmla="*/ 114 h 336"/>
                <a:gd name="T74" fmla="*/ 31 w 332"/>
                <a:gd name="T75" fmla="*/ 135 h 336"/>
                <a:gd name="T76" fmla="*/ 30 w 332"/>
                <a:gd name="T77" fmla="*/ 154 h 336"/>
                <a:gd name="T78" fmla="*/ 31 w 332"/>
                <a:gd name="T79" fmla="*/ 191 h 336"/>
                <a:gd name="T80" fmla="*/ 29 w 332"/>
                <a:gd name="T81" fmla="*/ 202 h 336"/>
                <a:gd name="T82" fmla="*/ 38 w 332"/>
                <a:gd name="T83" fmla="*/ 284 h 336"/>
                <a:gd name="T84" fmla="*/ 71 w 332"/>
                <a:gd name="T85" fmla="*/ 267 h 336"/>
                <a:gd name="T86" fmla="*/ 89 w 332"/>
                <a:gd name="T87" fmla="*/ 279 h 336"/>
                <a:gd name="T88" fmla="*/ 139 w 332"/>
                <a:gd name="T89" fmla="*/ 300 h 336"/>
                <a:gd name="T90" fmla="*/ 146 w 332"/>
                <a:gd name="T91" fmla="*/ 308 h 336"/>
                <a:gd name="T92" fmla="*/ 207 w 332"/>
                <a:gd name="T93" fmla="*/ 336 h 336"/>
                <a:gd name="T94" fmla="*/ 208 w 332"/>
                <a:gd name="T95" fmla="*/ 306 h 336"/>
                <a:gd name="T96" fmla="*/ 223 w 332"/>
                <a:gd name="T97" fmla="*/ 297 h 336"/>
                <a:gd name="T98" fmla="*/ 246 w 332"/>
                <a:gd name="T99" fmla="*/ 279 h 336"/>
                <a:gd name="T100" fmla="*/ 257 w 332"/>
                <a:gd name="T101" fmla="*/ 268 h 336"/>
                <a:gd name="T102" fmla="*/ 269 w 332"/>
                <a:gd name="T103" fmla="*/ 270 h 336"/>
                <a:gd name="T104" fmla="*/ 306 w 332"/>
                <a:gd name="T105" fmla="*/ 204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32" h="336">
                  <a:moveTo>
                    <a:pt x="166" y="245"/>
                  </a:moveTo>
                  <a:lnTo>
                    <a:pt x="158" y="244"/>
                  </a:lnTo>
                  <a:lnTo>
                    <a:pt x="151" y="243"/>
                  </a:lnTo>
                  <a:lnTo>
                    <a:pt x="143" y="241"/>
                  </a:lnTo>
                  <a:lnTo>
                    <a:pt x="135" y="239"/>
                  </a:lnTo>
                  <a:lnTo>
                    <a:pt x="129" y="235"/>
                  </a:lnTo>
                  <a:lnTo>
                    <a:pt x="122" y="231"/>
                  </a:lnTo>
                  <a:lnTo>
                    <a:pt x="116" y="227"/>
                  </a:lnTo>
                  <a:lnTo>
                    <a:pt x="111" y="222"/>
                  </a:lnTo>
                  <a:lnTo>
                    <a:pt x="106" y="217"/>
                  </a:lnTo>
                  <a:lnTo>
                    <a:pt x="101" y="211"/>
                  </a:lnTo>
                  <a:lnTo>
                    <a:pt x="97" y="204"/>
                  </a:lnTo>
                  <a:lnTo>
                    <a:pt x="94" y="198"/>
                  </a:lnTo>
                  <a:lnTo>
                    <a:pt x="92" y="190"/>
                  </a:lnTo>
                  <a:lnTo>
                    <a:pt x="89" y="182"/>
                  </a:lnTo>
                  <a:lnTo>
                    <a:pt x="88" y="175"/>
                  </a:lnTo>
                  <a:lnTo>
                    <a:pt x="88" y="167"/>
                  </a:lnTo>
                  <a:lnTo>
                    <a:pt x="88" y="159"/>
                  </a:lnTo>
                  <a:lnTo>
                    <a:pt x="89" y="151"/>
                  </a:lnTo>
                  <a:lnTo>
                    <a:pt x="92" y="144"/>
                  </a:lnTo>
                  <a:lnTo>
                    <a:pt x="94" y="136"/>
                  </a:lnTo>
                  <a:lnTo>
                    <a:pt x="97" y="130"/>
                  </a:lnTo>
                  <a:lnTo>
                    <a:pt x="101" y="123"/>
                  </a:lnTo>
                  <a:lnTo>
                    <a:pt x="106" y="117"/>
                  </a:lnTo>
                  <a:lnTo>
                    <a:pt x="111" y="112"/>
                  </a:lnTo>
                  <a:lnTo>
                    <a:pt x="116" y="106"/>
                  </a:lnTo>
                  <a:lnTo>
                    <a:pt x="122" y="103"/>
                  </a:lnTo>
                  <a:lnTo>
                    <a:pt x="129" y="99"/>
                  </a:lnTo>
                  <a:lnTo>
                    <a:pt x="135" y="95"/>
                  </a:lnTo>
                  <a:lnTo>
                    <a:pt x="143" y="92"/>
                  </a:lnTo>
                  <a:lnTo>
                    <a:pt x="151" y="90"/>
                  </a:lnTo>
                  <a:lnTo>
                    <a:pt x="158" y="90"/>
                  </a:lnTo>
                  <a:lnTo>
                    <a:pt x="166" y="89"/>
                  </a:lnTo>
                  <a:lnTo>
                    <a:pt x="174" y="90"/>
                  </a:lnTo>
                  <a:lnTo>
                    <a:pt x="181" y="90"/>
                  </a:lnTo>
                  <a:lnTo>
                    <a:pt x="189" y="92"/>
                  </a:lnTo>
                  <a:lnTo>
                    <a:pt x="196" y="95"/>
                  </a:lnTo>
                  <a:lnTo>
                    <a:pt x="203" y="99"/>
                  </a:lnTo>
                  <a:lnTo>
                    <a:pt x="210" y="103"/>
                  </a:lnTo>
                  <a:lnTo>
                    <a:pt x="215" y="106"/>
                  </a:lnTo>
                  <a:lnTo>
                    <a:pt x="221" y="112"/>
                  </a:lnTo>
                  <a:lnTo>
                    <a:pt x="226" y="117"/>
                  </a:lnTo>
                  <a:lnTo>
                    <a:pt x="230" y="123"/>
                  </a:lnTo>
                  <a:lnTo>
                    <a:pt x="234" y="130"/>
                  </a:lnTo>
                  <a:lnTo>
                    <a:pt x="238" y="136"/>
                  </a:lnTo>
                  <a:lnTo>
                    <a:pt x="241" y="144"/>
                  </a:lnTo>
                  <a:lnTo>
                    <a:pt x="242" y="151"/>
                  </a:lnTo>
                  <a:lnTo>
                    <a:pt x="243" y="159"/>
                  </a:lnTo>
                  <a:lnTo>
                    <a:pt x="244" y="167"/>
                  </a:lnTo>
                  <a:lnTo>
                    <a:pt x="243" y="175"/>
                  </a:lnTo>
                  <a:lnTo>
                    <a:pt x="242" y="182"/>
                  </a:lnTo>
                  <a:lnTo>
                    <a:pt x="241" y="190"/>
                  </a:lnTo>
                  <a:lnTo>
                    <a:pt x="238" y="198"/>
                  </a:lnTo>
                  <a:lnTo>
                    <a:pt x="234" y="204"/>
                  </a:lnTo>
                  <a:lnTo>
                    <a:pt x="230" y="211"/>
                  </a:lnTo>
                  <a:lnTo>
                    <a:pt x="226" y="217"/>
                  </a:lnTo>
                  <a:lnTo>
                    <a:pt x="221" y="222"/>
                  </a:lnTo>
                  <a:lnTo>
                    <a:pt x="215" y="227"/>
                  </a:lnTo>
                  <a:lnTo>
                    <a:pt x="210" y="231"/>
                  </a:lnTo>
                  <a:lnTo>
                    <a:pt x="203" y="235"/>
                  </a:lnTo>
                  <a:lnTo>
                    <a:pt x="196" y="239"/>
                  </a:lnTo>
                  <a:lnTo>
                    <a:pt x="189" y="241"/>
                  </a:lnTo>
                  <a:lnTo>
                    <a:pt x="181" y="243"/>
                  </a:lnTo>
                  <a:lnTo>
                    <a:pt x="174" y="244"/>
                  </a:lnTo>
                  <a:lnTo>
                    <a:pt x="166" y="245"/>
                  </a:lnTo>
                  <a:close/>
                  <a:moveTo>
                    <a:pt x="306" y="204"/>
                  </a:moveTo>
                  <a:lnTo>
                    <a:pt x="302" y="202"/>
                  </a:lnTo>
                  <a:lnTo>
                    <a:pt x="301" y="199"/>
                  </a:lnTo>
                  <a:lnTo>
                    <a:pt x="300" y="195"/>
                  </a:lnTo>
                  <a:lnTo>
                    <a:pt x="300" y="191"/>
                  </a:lnTo>
                  <a:lnTo>
                    <a:pt x="302" y="180"/>
                  </a:lnTo>
                  <a:lnTo>
                    <a:pt x="302" y="167"/>
                  </a:lnTo>
                  <a:lnTo>
                    <a:pt x="302" y="154"/>
                  </a:lnTo>
                  <a:lnTo>
                    <a:pt x="300" y="142"/>
                  </a:lnTo>
                  <a:lnTo>
                    <a:pt x="300" y="139"/>
                  </a:lnTo>
                  <a:lnTo>
                    <a:pt x="301" y="135"/>
                  </a:lnTo>
                  <a:lnTo>
                    <a:pt x="302" y="132"/>
                  </a:lnTo>
                  <a:lnTo>
                    <a:pt x="306" y="130"/>
                  </a:lnTo>
                  <a:lnTo>
                    <a:pt x="332" y="114"/>
                  </a:lnTo>
                  <a:lnTo>
                    <a:pt x="293" y="50"/>
                  </a:lnTo>
                  <a:lnTo>
                    <a:pt x="269" y="64"/>
                  </a:lnTo>
                  <a:lnTo>
                    <a:pt x="265" y="65"/>
                  </a:lnTo>
                  <a:lnTo>
                    <a:pt x="261" y="65"/>
                  </a:lnTo>
                  <a:lnTo>
                    <a:pt x="257" y="65"/>
                  </a:lnTo>
                  <a:lnTo>
                    <a:pt x="255" y="63"/>
                  </a:lnTo>
                  <a:lnTo>
                    <a:pt x="251" y="59"/>
                  </a:lnTo>
                  <a:lnTo>
                    <a:pt x="242" y="53"/>
                  </a:lnTo>
                  <a:lnTo>
                    <a:pt x="233" y="45"/>
                  </a:lnTo>
                  <a:lnTo>
                    <a:pt x="224" y="40"/>
                  </a:lnTo>
                  <a:lnTo>
                    <a:pt x="215" y="35"/>
                  </a:lnTo>
                  <a:lnTo>
                    <a:pt x="211" y="33"/>
                  </a:lnTo>
                  <a:lnTo>
                    <a:pt x="208" y="31"/>
                  </a:lnTo>
                  <a:lnTo>
                    <a:pt x="207" y="27"/>
                  </a:lnTo>
                  <a:lnTo>
                    <a:pt x="207" y="24"/>
                  </a:lnTo>
                  <a:lnTo>
                    <a:pt x="207" y="0"/>
                  </a:lnTo>
                  <a:lnTo>
                    <a:pt x="135" y="0"/>
                  </a:lnTo>
                  <a:lnTo>
                    <a:pt x="135" y="24"/>
                  </a:lnTo>
                  <a:lnTo>
                    <a:pt x="134" y="27"/>
                  </a:lnTo>
                  <a:lnTo>
                    <a:pt x="133" y="31"/>
                  </a:lnTo>
                  <a:lnTo>
                    <a:pt x="130" y="33"/>
                  </a:lnTo>
                  <a:lnTo>
                    <a:pt x="126" y="35"/>
                  </a:lnTo>
                  <a:lnTo>
                    <a:pt x="113" y="41"/>
                  </a:lnTo>
                  <a:lnTo>
                    <a:pt x="101" y="47"/>
                  </a:lnTo>
                  <a:lnTo>
                    <a:pt x="88" y="55"/>
                  </a:lnTo>
                  <a:lnTo>
                    <a:pt x="77" y="63"/>
                  </a:lnTo>
                  <a:lnTo>
                    <a:pt x="75" y="65"/>
                  </a:lnTo>
                  <a:lnTo>
                    <a:pt x="71" y="65"/>
                  </a:lnTo>
                  <a:lnTo>
                    <a:pt x="67" y="65"/>
                  </a:lnTo>
                  <a:lnTo>
                    <a:pt x="63" y="64"/>
                  </a:lnTo>
                  <a:lnTo>
                    <a:pt x="38" y="50"/>
                  </a:lnTo>
                  <a:lnTo>
                    <a:pt x="0" y="114"/>
                  </a:lnTo>
                  <a:lnTo>
                    <a:pt x="26" y="130"/>
                  </a:lnTo>
                  <a:lnTo>
                    <a:pt x="29" y="132"/>
                  </a:lnTo>
                  <a:lnTo>
                    <a:pt x="31" y="135"/>
                  </a:lnTo>
                  <a:lnTo>
                    <a:pt x="33" y="139"/>
                  </a:lnTo>
                  <a:lnTo>
                    <a:pt x="31" y="142"/>
                  </a:lnTo>
                  <a:lnTo>
                    <a:pt x="30" y="154"/>
                  </a:lnTo>
                  <a:lnTo>
                    <a:pt x="30" y="167"/>
                  </a:lnTo>
                  <a:lnTo>
                    <a:pt x="30" y="178"/>
                  </a:lnTo>
                  <a:lnTo>
                    <a:pt x="31" y="191"/>
                  </a:lnTo>
                  <a:lnTo>
                    <a:pt x="33" y="195"/>
                  </a:lnTo>
                  <a:lnTo>
                    <a:pt x="31" y="199"/>
                  </a:lnTo>
                  <a:lnTo>
                    <a:pt x="29" y="202"/>
                  </a:lnTo>
                  <a:lnTo>
                    <a:pt x="26" y="204"/>
                  </a:lnTo>
                  <a:lnTo>
                    <a:pt x="0" y="220"/>
                  </a:lnTo>
                  <a:lnTo>
                    <a:pt x="38" y="284"/>
                  </a:lnTo>
                  <a:lnTo>
                    <a:pt x="63" y="270"/>
                  </a:lnTo>
                  <a:lnTo>
                    <a:pt x="67" y="268"/>
                  </a:lnTo>
                  <a:lnTo>
                    <a:pt x="71" y="267"/>
                  </a:lnTo>
                  <a:lnTo>
                    <a:pt x="75" y="268"/>
                  </a:lnTo>
                  <a:lnTo>
                    <a:pt x="77" y="271"/>
                  </a:lnTo>
                  <a:lnTo>
                    <a:pt x="89" y="279"/>
                  </a:lnTo>
                  <a:lnTo>
                    <a:pt x="106" y="286"/>
                  </a:lnTo>
                  <a:lnTo>
                    <a:pt x="124" y="295"/>
                  </a:lnTo>
                  <a:lnTo>
                    <a:pt x="139" y="300"/>
                  </a:lnTo>
                  <a:lnTo>
                    <a:pt x="142" y="303"/>
                  </a:lnTo>
                  <a:lnTo>
                    <a:pt x="144" y="306"/>
                  </a:lnTo>
                  <a:lnTo>
                    <a:pt x="146" y="308"/>
                  </a:lnTo>
                  <a:lnTo>
                    <a:pt x="147" y="312"/>
                  </a:lnTo>
                  <a:lnTo>
                    <a:pt x="147" y="336"/>
                  </a:lnTo>
                  <a:lnTo>
                    <a:pt x="207" y="336"/>
                  </a:lnTo>
                  <a:lnTo>
                    <a:pt x="207" y="312"/>
                  </a:lnTo>
                  <a:lnTo>
                    <a:pt x="207" y="308"/>
                  </a:lnTo>
                  <a:lnTo>
                    <a:pt x="208" y="306"/>
                  </a:lnTo>
                  <a:lnTo>
                    <a:pt x="211" y="303"/>
                  </a:lnTo>
                  <a:lnTo>
                    <a:pt x="215" y="300"/>
                  </a:lnTo>
                  <a:lnTo>
                    <a:pt x="223" y="297"/>
                  </a:lnTo>
                  <a:lnTo>
                    <a:pt x="230" y="291"/>
                  </a:lnTo>
                  <a:lnTo>
                    <a:pt x="238" y="285"/>
                  </a:lnTo>
                  <a:lnTo>
                    <a:pt x="246" y="279"/>
                  </a:lnTo>
                  <a:lnTo>
                    <a:pt x="250" y="275"/>
                  </a:lnTo>
                  <a:lnTo>
                    <a:pt x="255" y="271"/>
                  </a:lnTo>
                  <a:lnTo>
                    <a:pt x="257" y="268"/>
                  </a:lnTo>
                  <a:lnTo>
                    <a:pt x="261" y="267"/>
                  </a:lnTo>
                  <a:lnTo>
                    <a:pt x="265" y="268"/>
                  </a:lnTo>
                  <a:lnTo>
                    <a:pt x="269" y="270"/>
                  </a:lnTo>
                  <a:lnTo>
                    <a:pt x="295" y="284"/>
                  </a:lnTo>
                  <a:lnTo>
                    <a:pt x="332" y="220"/>
                  </a:lnTo>
                  <a:lnTo>
                    <a:pt x="306" y="20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</p:grpSp>
      <p:sp>
        <p:nvSpPr>
          <p:cNvPr id="15" name="Titel 1">
            <a:extLst>
              <a:ext uri="{FF2B5EF4-FFF2-40B4-BE49-F238E27FC236}">
                <a16:creationId xmlns:a16="http://schemas.microsoft.com/office/drawing/2014/main" id="{96F3000A-5AF0-4F10-8504-7D6FB238FE0F}"/>
              </a:ext>
            </a:extLst>
          </p:cNvPr>
          <p:cNvSpPr txBox="1">
            <a:spLocks/>
          </p:cNvSpPr>
          <p:nvPr/>
        </p:nvSpPr>
        <p:spPr>
          <a:xfrm>
            <a:off x="228600" y="301299"/>
            <a:ext cx="11734800" cy="4431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On the menu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D711EEF-684F-4C81-9771-379028B91C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de-DE" noProof="0" smtClean="0"/>
              <a:t>2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7786026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de-DE" dirty="0"/>
              <a:t>Projektanalyse – Folie 2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93606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48949"/>
            <a:ext cx="11734800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Functionality of Shila</a:t>
            </a:r>
          </a:p>
          <a:p>
            <a:pPr algn="ctr" rtl="0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Main-Flow Establishment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85131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A5C026E-1AF2-4CD4-8436-8CBEAF5D8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de-DE" noProof="0" smtClean="0"/>
              <a:t>20</a:t>
            </a:fld>
            <a:endParaRPr lang="de-DE" noProof="0" dirty="0"/>
          </a:p>
        </p:txBody>
      </p:sp>
      <p:pic>
        <p:nvPicPr>
          <p:cNvPr id="5" name="Grafik 4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BCFC3449-CEAD-458E-BE16-4DCBDFC39A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00" y="1460135"/>
            <a:ext cx="11520000" cy="433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0910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de-DE" dirty="0"/>
              <a:t>Projektanalyse – Folie 2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93606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48949"/>
            <a:ext cx="11734800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Functionality of Shila</a:t>
            </a:r>
          </a:p>
          <a:p>
            <a:pPr algn="ctr" rtl="0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Main-Flow Establishment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85131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A5C026E-1AF2-4CD4-8436-8CBEAF5D8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de-DE" noProof="0" smtClean="0"/>
              <a:t>21</a:t>
            </a:fld>
            <a:endParaRPr lang="de-DE" noProof="0" dirty="0"/>
          </a:p>
        </p:txBody>
      </p:sp>
      <p:pic>
        <p:nvPicPr>
          <p:cNvPr id="5" name="Grafik 4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F36F5697-7761-4AEB-92E5-87B35FD49B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00" y="1460135"/>
            <a:ext cx="11520000" cy="433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8674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de-DE" dirty="0"/>
              <a:t>Projektanalyse – Folie 2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93606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48949"/>
            <a:ext cx="11734800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Functionality of Shila</a:t>
            </a:r>
          </a:p>
          <a:p>
            <a:pPr algn="ctr" rtl="0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Main-Flow Establishment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85131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A5C026E-1AF2-4CD4-8436-8CBEAF5D8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de-DE" noProof="0" smtClean="0"/>
              <a:t>22</a:t>
            </a:fld>
            <a:endParaRPr lang="de-DE" noProof="0" dirty="0"/>
          </a:p>
        </p:txBody>
      </p:sp>
      <p:pic>
        <p:nvPicPr>
          <p:cNvPr id="5" name="Grafik 4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69198A09-46CB-4053-9116-B7CB584F1C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00" y="1460135"/>
            <a:ext cx="11520000" cy="433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509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de-DE" dirty="0"/>
              <a:t>Projektanalyse – Folie 2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93606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48949"/>
            <a:ext cx="11734800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Functionality of Shila</a:t>
            </a:r>
          </a:p>
          <a:p>
            <a:pPr algn="ctr" rtl="0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Main-Flow Establishment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85131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A5C026E-1AF2-4CD4-8436-8CBEAF5D8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de-DE" noProof="0" smtClean="0"/>
              <a:t>23</a:t>
            </a:fld>
            <a:endParaRPr lang="de-DE" noProof="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5FC8FE5-80CF-47C1-BD8F-931F878BB1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6000" y="1460135"/>
            <a:ext cx="11520000" cy="4332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1277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de-DE" dirty="0"/>
              <a:t>Projektanalyse – Folie 2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93606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48949"/>
            <a:ext cx="11734800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Functionality of Shila</a:t>
            </a:r>
          </a:p>
          <a:p>
            <a:pPr algn="ctr" rtl="0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Main-Flow Establishment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85131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A5C026E-1AF2-4CD4-8436-8CBEAF5D8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de-DE" noProof="0" smtClean="0"/>
              <a:t>24</a:t>
            </a:fld>
            <a:endParaRPr lang="de-DE" noProof="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9866AC5-7A13-463A-AD9B-7515F0414D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6000" y="1460135"/>
            <a:ext cx="11520000" cy="4332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9791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de-DE" dirty="0"/>
              <a:t>Projektanalyse – Folie 2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93606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48949"/>
            <a:ext cx="11734800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Functionality of Shila</a:t>
            </a:r>
          </a:p>
          <a:p>
            <a:pPr algn="ctr" rtl="0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Main-Flow Establishment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85131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A5C026E-1AF2-4CD4-8436-8CBEAF5D8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de-DE" noProof="0" smtClean="0"/>
              <a:t>25</a:t>
            </a:fld>
            <a:endParaRPr lang="de-DE" noProof="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EAC9BB3-37AB-4A38-B655-9666F5166E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6000" y="1460135"/>
            <a:ext cx="11520000" cy="4332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4535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de-DE" dirty="0"/>
              <a:t>Projektanalyse – Folie 2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93606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48949"/>
            <a:ext cx="11734800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Functionality of Shila</a:t>
            </a:r>
          </a:p>
          <a:p>
            <a:pPr algn="ctr" rtl="0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Main-Flow Establishment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85131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A5C026E-1AF2-4CD4-8436-8CBEAF5D8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de-DE" noProof="0" smtClean="0"/>
              <a:t>26</a:t>
            </a:fld>
            <a:endParaRPr lang="de-DE" noProof="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5521313-AA08-4EF1-91AD-83A45DA102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6000" y="1460135"/>
            <a:ext cx="11520000" cy="4332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7567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de-DE" dirty="0"/>
              <a:t>Projektanalyse – Folie 2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93606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48949"/>
            <a:ext cx="11734800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Functionality of Shila</a:t>
            </a:r>
          </a:p>
          <a:p>
            <a:pPr algn="ctr" rtl="0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Main-Flow Establishment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85131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A5C026E-1AF2-4CD4-8436-8CBEAF5D8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de-DE" noProof="0" smtClean="0"/>
              <a:t>27</a:t>
            </a:fld>
            <a:endParaRPr lang="de-DE" noProof="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983A6A2-BA46-4D20-A54D-F669A3D9AA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6000" y="1460135"/>
            <a:ext cx="11520000" cy="4332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5696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de-DE" dirty="0"/>
              <a:t>Projektanalyse – Folie 2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93606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48949"/>
            <a:ext cx="11734800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Functionality of Shila</a:t>
            </a:r>
          </a:p>
          <a:p>
            <a:pPr algn="ctr" rtl="0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Main-Flow Establishment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85131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A5C026E-1AF2-4CD4-8436-8CBEAF5D8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de-DE" noProof="0" smtClean="0"/>
              <a:t>28</a:t>
            </a:fld>
            <a:endParaRPr lang="de-DE" noProof="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DED2EBD-C4F7-4BA2-8FF5-BFEB98FF78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6000" y="1460135"/>
            <a:ext cx="11520000" cy="4332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2295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de-DE" dirty="0"/>
              <a:t>Projektanalyse – Folie 2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93606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48949"/>
            <a:ext cx="11734800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Functionality of Shila</a:t>
            </a:r>
          </a:p>
          <a:p>
            <a:pPr algn="ctr" rtl="0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Main-Flow Establishment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85131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A5C026E-1AF2-4CD4-8436-8CBEAF5D8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de-DE" noProof="0" smtClean="0"/>
              <a:t>29</a:t>
            </a:fld>
            <a:endParaRPr lang="de-DE" noProof="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6444CA8-4574-4C6B-BFD4-77D26478BA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6000" y="1460135"/>
            <a:ext cx="11520000" cy="4332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8637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de-DE" dirty="0"/>
              <a:t>Projektanalyse – Folie 2</a:t>
            </a:r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F1644EFC-5EFD-4934-85A4-2484DF6DD4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71450" indent="-171450" rtl="0">
              <a:spcBef>
                <a:spcPts val="1200"/>
              </a:spcBef>
              <a:buClr>
                <a:schemeClr val="tx2"/>
              </a:buClr>
              <a:buFont typeface="Segoe UI Light" panose="020B0502040204020203" pitchFamily="34" charset="0"/>
              <a:buChar char="›"/>
            </a:pPr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Segoe UI" panose="020B0502040204020203" pitchFamily="34" charset="0"/>
              </a:rPr>
              <a:t>Introduction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Segoe UI" panose="020B0502040204020203" pitchFamily="34" charset="0"/>
            </a:endParaRPr>
          </a:p>
          <a:p>
            <a:pPr marL="0" indent="0" rtl="0">
              <a:spcBef>
                <a:spcPts val="1200"/>
              </a:spcBef>
              <a:buClr>
                <a:schemeClr val="tx2"/>
              </a:buClr>
              <a:buNone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cs typeface="Segoe UI" panose="020B0502040204020203" pitchFamily="34" charset="0"/>
            </a:endParaRPr>
          </a:p>
          <a:p>
            <a:pPr marL="171450" indent="-171450" rtl="0">
              <a:spcBef>
                <a:spcPts val="1200"/>
              </a:spcBef>
              <a:buClr>
                <a:schemeClr val="tx2"/>
              </a:buClr>
              <a:buFont typeface="Segoe UI Light" panose="020B0502040204020203" pitchFamily="34" charset="0"/>
              <a:buChar char="›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Functionality of Shila</a:t>
            </a:r>
          </a:p>
          <a:p>
            <a:pPr marL="0" indent="0" rtl="0">
              <a:spcBef>
                <a:spcPts val="1200"/>
              </a:spcBef>
              <a:buClr>
                <a:schemeClr val="tx2"/>
              </a:buClr>
              <a:buNone/>
            </a:pP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cs typeface="Segoe UI" panose="020B0502040204020203" pitchFamily="34" charset="0"/>
            </a:endParaRPr>
          </a:p>
          <a:p>
            <a:pPr marL="171450" indent="-171450" rtl="0">
              <a:spcBef>
                <a:spcPts val="1200"/>
              </a:spcBef>
              <a:buClr>
                <a:schemeClr val="tx2"/>
              </a:buClr>
              <a:buFont typeface="Segoe UI Light" panose="020B0502040204020203" pitchFamily="34" charset="0"/>
              <a:buChar char="›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Performance evaluation</a:t>
            </a:r>
          </a:p>
          <a:p>
            <a:pPr marL="171450" indent="-171450" rtl="0">
              <a:spcBef>
                <a:spcPts val="1200"/>
              </a:spcBef>
              <a:buClr>
                <a:schemeClr val="tx2"/>
              </a:buClr>
              <a:buFont typeface="Segoe UI Light" panose="020B0502040204020203" pitchFamily="34" charset="0"/>
              <a:buChar char="›"/>
            </a:pP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cs typeface="Segoe UI" panose="020B0502040204020203" pitchFamily="34" charset="0"/>
            </a:endParaRPr>
          </a:p>
          <a:p>
            <a:pPr marL="171450" indent="-171450" rtl="0">
              <a:spcBef>
                <a:spcPts val="1200"/>
              </a:spcBef>
              <a:buClr>
                <a:schemeClr val="tx2"/>
              </a:buClr>
              <a:buFont typeface="Segoe UI Light" panose="020B0502040204020203" pitchFamily="34" charset="0"/>
              <a:buChar char="›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Future work</a:t>
            </a:r>
            <a:endParaRPr lang="de-DE" sz="2800" dirty="0">
              <a:solidFill>
                <a:schemeClr val="tx1">
                  <a:lumMod val="75000"/>
                  <a:lumOff val="25000"/>
                </a:schemeClr>
              </a:solidFill>
              <a:cs typeface="Segoe UI" panose="020B0502040204020203" pitchFamily="34" charset="0"/>
            </a:endParaRP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uppieren 35" descr="Symbol, das einen Menschen und ein Zahnrad darstellt ">
            <a:extLst>
              <a:ext uri="{FF2B5EF4-FFF2-40B4-BE49-F238E27FC236}">
                <a16:creationId xmlns:a16="http://schemas.microsoft.com/office/drawing/2014/main" id="{ECC5F635-1712-4572-A9EC-F94E2199DDBD}"/>
              </a:ext>
            </a:extLst>
          </p:cNvPr>
          <p:cNvGrpSpPr/>
          <p:nvPr/>
        </p:nvGrpSpPr>
        <p:grpSpPr>
          <a:xfrm>
            <a:off x="7133464" y="5355478"/>
            <a:ext cx="338073" cy="339996"/>
            <a:chOff x="6450013" y="5349875"/>
            <a:chExt cx="279399" cy="280988"/>
          </a:xfrm>
          <a:solidFill>
            <a:schemeClr val="bg1"/>
          </a:solidFill>
        </p:grpSpPr>
        <p:sp>
          <p:nvSpPr>
            <p:cNvPr id="37" name="Freihandform 3673">
              <a:extLst>
                <a:ext uri="{FF2B5EF4-FFF2-40B4-BE49-F238E27FC236}">
                  <a16:creationId xmlns:a16="http://schemas.microsoft.com/office/drawing/2014/main" id="{D1391604-D4EC-48A8-AE57-EDF194392FB1}"/>
                </a:ext>
              </a:extLst>
            </p:cNvPr>
            <p:cNvSpPr>
              <a:spLocks/>
            </p:cNvSpPr>
            <p:nvPr/>
          </p:nvSpPr>
          <p:spPr bwMode="auto">
            <a:xfrm>
              <a:off x="6450013" y="5349875"/>
              <a:ext cx="182562" cy="238125"/>
            </a:xfrm>
            <a:custGeom>
              <a:avLst/>
              <a:gdLst>
                <a:gd name="T0" fmla="*/ 379 w 459"/>
                <a:gd name="T1" fmla="*/ 550 h 602"/>
                <a:gd name="T2" fmla="*/ 380 w 459"/>
                <a:gd name="T3" fmla="*/ 519 h 602"/>
                <a:gd name="T4" fmla="*/ 345 w 459"/>
                <a:gd name="T5" fmla="*/ 495 h 602"/>
                <a:gd name="T6" fmla="*/ 397 w 459"/>
                <a:gd name="T7" fmla="*/ 400 h 602"/>
                <a:gd name="T8" fmla="*/ 408 w 459"/>
                <a:gd name="T9" fmla="*/ 395 h 602"/>
                <a:gd name="T10" fmla="*/ 450 w 459"/>
                <a:gd name="T11" fmla="*/ 406 h 602"/>
                <a:gd name="T12" fmla="*/ 412 w 459"/>
                <a:gd name="T13" fmla="*/ 384 h 602"/>
                <a:gd name="T14" fmla="*/ 376 w 459"/>
                <a:gd name="T15" fmla="*/ 370 h 602"/>
                <a:gd name="T16" fmla="*/ 361 w 459"/>
                <a:gd name="T17" fmla="*/ 307 h 602"/>
                <a:gd name="T18" fmla="*/ 379 w 459"/>
                <a:gd name="T19" fmla="*/ 288 h 602"/>
                <a:gd name="T20" fmla="*/ 397 w 459"/>
                <a:gd name="T21" fmla="*/ 252 h 602"/>
                <a:gd name="T22" fmla="*/ 406 w 459"/>
                <a:gd name="T23" fmla="*/ 214 h 602"/>
                <a:gd name="T24" fmla="*/ 415 w 459"/>
                <a:gd name="T25" fmla="*/ 202 h 602"/>
                <a:gd name="T26" fmla="*/ 420 w 459"/>
                <a:gd name="T27" fmla="*/ 183 h 602"/>
                <a:gd name="T28" fmla="*/ 416 w 459"/>
                <a:gd name="T29" fmla="*/ 152 h 602"/>
                <a:gd name="T30" fmla="*/ 412 w 459"/>
                <a:gd name="T31" fmla="*/ 121 h 602"/>
                <a:gd name="T32" fmla="*/ 420 w 459"/>
                <a:gd name="T33" fmla="*/ 78 h 602"/>
                <a:gd name="T34" fmla="*/ 415 w 459"/>
                <a:gd name="T35" fmla="*/ 45 h 602"/>
                <a:gd name="T36" fmla="*/ 403 w 459"/>
                <a:gd name="T37" fmla="*/ 27 h 602"/>
                <a:gd name="T38" fmla="*/ 382 w 459"/>
                <a:gd name="T39" fmla="*/ 15 h 602"/>
                <a:gd name="T40" fmla="*/ 341 w 459"/>
                <a:gd name="T41" fmla="*/ 3 h 602"/>
                <a:gd name="T42" fmla="*/ 291 w 459"/>
                <a:gd name="T43" fmla="*/ 0 h 602"/>
                <a:gd name="T44" fmla="*/ 245 w 459"/>
                <a:gd name="T45" fmla="*/ 9 h 602"/>
                <a:gd name="T46" fmla="*/ 213 w 459"/>
                <a:gd name="T47" fmla="*/ 27 h 602"/>
                <a:gd name="T48" fmla="*/ 201 w 459"/>
                <a:gd name="T49" fmla="*/ 42 h 602"/>
                <a:gd name="T50" fmla="*/ 181 w 459"/>
                <a:gd name="T51" fmla="*/ 44 h 602"/>
                <a:gd name="T52" fmla="*/ 163 w 459"/>
                <a:gd name="T53" fmla="*/ 56 h 602"/>
                <a:gd name="T54" fmla="*/ 155 w 459"/>
                <a:gd name="T55" fmla="*/ 87 h 602"/>
                <a:gd name="T56" fmla="*/ 164 w 459"/>
                <a:gd name="T57" fmla="*/ 138 h 602"/>
                <a:gd name="T58" fmla="*/ 159 w 459"/>
                <a:gd name="T59" fmla="*/ 144 h 602"/>
                <a:gd name="T60" fmla="*/ 150 w 459"/>
                <a:gd name="T61" fmla="*/ 162 h 602"/>
                <a:gd name="T62" fmla="*/ 149 w 459"/>
                <a:gd name="T63" fmla="*/ 184 h 602"/>
                <a:gd name="T64" fmla="*/ 154 w 459"/>
                <a:gd name="T65" fmla="*/ 201 h 602"/>
                <a:gd name="T66" fmla="*/ 163 w 459"/>
                <a:gd name="T67" fmla="*/ 214 h 602"/>
                <a:gd name="T68" fmla="*/ 169 w 459"/>
                <a:gd name="T69" fmla="*/ 237 h 602"/>
                <a:gd name="T70" fmla="*/ 179 w 459"/>
                <a:gd name="T71" fmla="*/ 271 h 602"/>
                <a:gd name="T72" fmla="*/ 203 w 459"/>
                <a:gd name="T73" fmla="*/ 306 h 602"/>
                <a:gd name="T74" fmla="*/ 215 w 459"/>
                <a:gd name="T75" fmla="*/ 364 h 602"/>
                <a:gd name="T76" fmla="*/ 171 w 459"/>
                <a:gd name="T77" fmla="*/ 381 h 602"/>
                <a:gd name="T78" fmla="*/ 106 w 459"/>
                <a:gd name="T79" fmla="*/ 401 h 602"/>
                <a:gd name="T80" fmla="*/ 46 w 459"/>
                <a:gd name="T81" fmla="*/ 428 h 602"/>
                <a:gd name="T82" fmla="*/ 22 w 459"/>
                <a:gd name="T83" fmla="*/ 449 h 602"/>
                <a:gd name="T84" fmla="*/ 10 w 459"/>
                <a:gd name="T85" fmla="*/ 479 h 602"/>
                <a:gd name="T86" fmla="*/ 2 w 459"/>
                <a:gd name="T87" fmla="*/ 540 h 602"/>
                <a:gd name="T88" fmla="*/ 1 w 459"/>
                <a:gd name="T89" fmla="*/ 594 h 602"/>
                <a:gd name="T90" fmla="*/ 11 w 459"/>
                <a:gd name="T91" fmla="*/ 602 h 602"/>
                <a:gd name="T92" fmla="*/ 345 w 459"/>
                <a:gd name="T93" fmla="*/ 589 h 602"/>
                <a:gd name="T94" fmla="*/ 352 w 459"/>
                <a:gd name="T95" fmla="*/ 577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459" h="602">
                  <a:moveTo>
                    <a:pt x="352" y="577"/>
                  </a:moveTo>
                  <a:lnTo>
                    <a:pt x="380" y="560"/>
                  </a:lnTo>
                  <a:lnTo>
                    <a:pt x="379" y="550"/>
                  </a:lnTo>
                  <a:lnTo>
                    <a:pt x="379" y="540"/>
                  </a:lnTo>
                  <a:lnTo>
                    <a:pt x="379" y="530"/>
                  </a:lnTo>
                  <a:lnTo>
                    <a:pt x="380" y="519"/>
                  </a:lnTo>
                  <a:lnTo>
                    <a:pt x="352" y="503"/>
                  </a:lnTo>
                  <a:lnTo>
                    <a:pt x="348" y="499"/>
                  </a:lnTo>
                  <a:lnTo>
                    <a:pt x="345" y="495"/>
                  </a:lnTo>
                  <a:lnTo>
                    <a:pt x="345" y="490"/>
                  </a:lnTo>
                  <a:lnTo>
                    <a:pt x="346" y="486"/>
                  </a:lnTo>
                  <a:lnTo>
                    <a:pt x="397" y="400"/>
                  </a:lnTo>
                  <a:lnTo>
                    <a:pt x="399" y="397"/>
                  </a:lnTo>
                  <a:lnTo>
                    <a:pt x="403" y="395"/>
                  </a:lnTo>
                  <a:lnTo>
                    <a:pt x="408" y="395"/>
                  </a:lnTo>
                  <a:lnTo>
                    <a:pt x="413" y="396"/>
                  </a:lnTo>
                  <a:lnTo>
                    <a:pt x="441" y="413"/>
                  </a:lnTo>
                  <a:lnTo>
                    <a:pt x="450" y="406"/>
                  </a:lnTo>
                  <a:lnTo>
                    <a:pt x="459" y="401"/>
                  </a:lnTo>
                  <a:lnTo>
                    <a:pt x="424" y="388"/>
                  </a:lnTo>
                  <a:lnTo>
                    <a:pt x="412" y="384"/>
                  </a:lnTo>
                  <a:lnTo>
                    <a:pt x="400" y="379"/>
                  </a:lnTo>
                  <a:lnTo>
                    <a:pt x="389" y="375"/>
                  </a:lnTo>
                  <a:lnTo>
                    <a:pt x="376" y="370"/>
                  </a:lnTo>
                  <a:lnTo>
                    <a:pt x="368" y="368"/>
                  </a:lnTo>
                  <a:lnTo>
                    <a:pt x="361" y="364"/>
                  </a:lnTo>
                  <a:lnTo>
                    <a:pt x="361" y="307"/>
                  </a:lnTo>
                  <a:lnTo>
                    <a:pt x="366" y="302"/>
                  </a:lnTo>
                  <a:lnTo>
                    <a:pt x="372" y="297"/>
                  </a:lnTo>
                  <a:lnTo>
                    <a:pt x="379" y="288"/>
                  </a:lnTo>
                  <a:lnTo>
                    <a:pt x="385" y="279"/>
                  </a:lnTo>
                  <a:lnTo>
                    <a:pt x="391" y="266"/>
                  </a:lnTo>
                  <a:lnTo>
                    <a:pt x="397" y="252"/>
                  </a:lnTo>
                  <a:lnTo>
                    <a:pt x="400" y="235"/>
                  </a:lnTo>
                  <a:lnTo>
                    <a:pt x="402" y="216"/>
                  </a:lnTo>
                  <a:lnTo>
                    <a:pt x="406" y="214"/>
                  </a:lnTo>
                  <a:lnTo>
                    <a:pt x="409" y="211"/>
                  </a:lnTo>
                  <a:lnTo>
                    <a:pt x="412" y="207"/>
                  </a:lnTo>
                  <a:lnTo>
                    <a:pt x="415" y="202"/>
                  </a:lnTo>
                  <a:lnTo>
                    <a:pt x="417" y="197"/>
                  </a:lnTo>
                  <a:lnTo>
                    <a:pt x="418" y="191"/>
                  </a:lnTo>
                  <a:lnTo>
                    <a:pt x="420" y="183"/>
                  </a:lnTo>
                  <a:lnTo>
                    <a:pt x="420" y="175"/>
                  </a:lnTo>
                  <a:lnTo>
                    <a:pt x="420" y="164"/>
                  </a:lnTo>
                  <a:lnTo>
                    <a:pt x="416" y="152"/>
                  </a:lnTo>
                  <a:lnTo>
                    <a:pt x="412" y="144"/>
                  </a:lnTo>
                  <a:lnTo>
                    <a:pt x="406" y="137"/>
                  </a:lnTo>
                  <a:lnTo>
                    <a:pt x="412" y="121"/>
                  </a:lnTo>
                  <a:lnTo>
                    <a:pt x="417" y="101"/>
                  </a:lnTo>
                  <a:lnTo>
                    <a:pt x="420" y="89"/>
                  </a:lnTo>
                  <a:lnTo>
                    <a:pt x="420" y="78"/>
                  </a:lnTo>
                  <a:lnTo>
                    <a:pt x="420" y="65"/>
                  </a:lnTo>
                  <a:lnTo>
                    <a:pt x="417" y="53"/>
                  </a:lnTo>
                  <a:lnTo>
                    <a:pt x="415" y="45"/>
                  </a:lnTo>
                  <a:lnTo>
                    <a:pt x="412" y="39"/>
                  </a:lnTo>
                  <a:lnTo>
                    <a:pt x="407" y="34"/>
                  </a:lnTo>
                  <a:lnTo>
                    <a:pt x="403" y="27"/>
                  </a:lnTo>
                  <a:lnTo>
                    <a:pt x="397" y="24"/>
                  </a:lnTo>
                  <a:lnTo>
                    <a:pt x="390" y="18"/>
                  </a:lnTo>
                  <a:lnTo>
                    <a:pt x="382" y="15"/>
                  </a:lnTo>
                  <a:lnTo>
                    <a:pt x="376" y="12"/>
                  </a:lnTo>
                  <a:lnTo>
                    <a:pt x="359" y="7"/>
                  </a:lnTo>
                  <a:lnTo>
                    <a:pt x="341" y="3"/>
                  </a:lnTo>
                  <a:lnTo>
                    <a:pt x="325" y="0"/>
                  </a:lnTo>
                  <a:lnTo>
                    <a:pt x="307" y="0"/>
                  </a:lnTo>
                  <a:lnTo>
                    <a:pt x="291" y="0"/>
                  </a:lnTo>
                  <a:lnTo>
                    <a:pt x="276" y="2"/>
                  </a:lnTo>
                  <a:lnTo>
                    <a:pt x="260" y="6"/>
                  </a:lnTo>
                  <a:lnTo>
                    <a:pt x="245" y="9"/>
                  </a:lnTo>
                  <a:lnTo>
                    <a:pt x="231" y="16"/>
                  </a:lnTo>
                  <a:lnTo>
                    <a:pt x="218" y="22"/>
                  </a:lnTo>
                  <a:lnTo>
                    <a:pt x="213" y="27"/>
                  </a:lnTo>
                  <a:lnTo>
                    <a:pt x="209" y="31"/>
                  </a:lnTo>
                  <a:lnTo>
                    <a:pt x="204" y="36"/>
                  </a:lnTo>
                  <a:lnTo>
                    <a:pt x="201" y="42"/>
                  </a:lnTo>
                  <a:lnTo>
                    <a:pt x="194" y="42"/>
                  </a:lnTo>
                  <a:lnTo>
                    <a:pt x="187" y="43"/>
                  </a:lnTo>
                  <a:lnTo>
                    <a:pt x="181" y="44"/>
                  </a:lnTo>
                  <a:lnTo>
                    <a:pt x="176" y="45"/>
                  </a:lnTo>
                  <a:lnTo>
                    <a:pt x="168" y="51"/>
                  </a:lnTo>
                  <a:lnTo>
                    <a:pt x="163" y="56"/>
                  </a:lnTo>
                  <a:lnTo>
                    <a:pt x="158" y="65"/>
                  </a:lnTo>
                  <a:lnTo>
                    <a:pt x="155" y="75"/>
                  </a:lnTo>
                  <a:lnTo>
                    <a:pt x="155" y="87"/>
                  </a:lnTo>
                  <a:lnTo>
                    <a:pt x="155" y="98"/>
                  </a:lnTo>
                  <a:lnTo>
                    <a:pt x="159" y="120"/>
                  </a:lnTo>
                  <a:lnTo>
                    <a:pt x="164" y="138"/>
                  </a:lnTo>
                  <a:lnTo>
                    <a:pt x="164" y="139"/>
                  </a:lnTo>
                  <a:lnTo>
                    <a:pt x="164" y="139"/>
                  </a:lnTo>
                  <a:lnTo>
                    <a:pt x="159" y="144"/>
                  </a:lnTo>
                  <a:lnTo>
                    <a:pt x="154" y="151"/>
                  </a:lnTo>
                  <a:lnTo>
                    <a:pt x="151" y="156"/>
                  </a:lnTo>
                  <a:lnTo>
                    <a:pt x="150" y="162"/>
                  </a:lnTo>
                  <a:lnTo>
                    <a:pt x="149" y="170"/>
                  </a:lnTo>
                  <a:lnTo>
                    <a:pt x="149" y="176"/>
                  </a:lnTo>
                  <a:lnTo>
                    <a:pt x="149" y="184"/>
                  </a:lnTo>
                  <a:lnTo>
                    <a:pt x="150" y="191"/>
                  </a:lnTo>
                  <a:lnTo>
                    <a:pt x="151" y="196"/>
                  </a:lnTo>
                  <a:lnTo>
                    <a:pt x="154" y="201"/>
                  </a:lnTo>
                  <a:lnTo>
                    <a:pt x="156" y="206"/>
                  </a:lnTo>
                  <a:lnTo>
                    <a:pt x="159" y="210"/>
                  </a:lnTo>
                  <a:lnTo>
                    <a:pt x="163" y="214"/>
                  </a:lnTo>
                  <a:lnTo>
                    <a:pt x="167" y="216"/>
                  </a:lnTo>
                  <a:lnTo>
                    <a:pt x="168" y="227"/>
                  </a:lnTo>
                  <a:lnTo>
                    <a:pt x="169" y="237"/>
                  </a:lnTo>
                  <a:lnTo>
                    <a:pt x="172" y="246"/>
                  </a:lnTo>
                  <a:lnTo>
                    <a:pt x="174" y="255"/>
                  </a:lnTo>
                  <a:lnTo>
                    <a:pt x="179" y="271"/>
                  </a:lnTo>
                  <a:lnTo>
                    <a:pt x="187" y="286"/>
                  </a:lnTo>
                  <a:lnTo>
                    <a:pt x="195" y="297"/>
                  </a:lnTo>
                  <a:lnTo>
                    <a:pt x="203" y="306"/>
                  </a:lnTo>
                  <a:lnTo>
                    <a:pt x="210" y="314"/>
                  </a:lnTo>
                  <a:lnTo>
                    <a:pt x="215" y="319"/>
                  </a:lnTo>
                  <a:lnTo>
                    <a:pt x="215" y="364"/>
                  </a:lnTo>
                  <a:lnTo>
                    <a:pt x="201" y="369"/>
                  </a:lnTo>
                  <a:lnTo>
                    <a:pt x="186" y="375"/>
                  </a:lnTo>
                  <a:lnTo>
                    <a:pt x="171" y="381"/>
                  </a:lnTo>
                  <a:lnTo>
                    <a:pt x="155" y="384"/>
                  </a:lnTo>
                  <a:lnTo>
                    <a:pt x="129" y="393"/>
                  </a:lnTo>
                  <a:lnTo>
                    <a:pt x="106" y="401"/>
                  </a:lnTo>
                  <a:lnTo>
                    <a:pt x="83" y="410"/>
                  </a:lnTo>
                  <a:lnTo>
                    <a:pt x="64" y="419"/>
                  </a:lnTo>
                  <a:lnTo>
                    <a:pt x="46" y="428"/>
                  </a:lnTo>
                  <a:lnTo>
                    <a:pt x="32" y="438"/>
                  </a:lnTo>
                  <a:lnTo>
                    <a:pt x="27" y="444"/>
                  </a:lnTo>
                  <a:lnTo>
                    <a:pt x="22" y="449"/>
                  </a:lnTo>
                  <a:lnTo>
                    <a:pt x="18" y="455"/>
                  </a:lnTo>
                  <a:lnTo>
                    <a:pt x="15" y="460"/>
                  </a:lnTo>
                  <a:lnTo>
                    <a:pt x="10" y="479"/>
                  </a:lnTo>
                  <a:lnTo>
                    <a:pt x="6" y="499"/>
                  </a:lnTo>
                  <a:lnTo>
                    <a:pt x="4" y="521"/>
                  </a:lnTo>
                  <a:lnTo>
                    <a:pt x="2" y="540"/>
                  </a:lnTo>
                  <a:lnTo>
                    <a:pt x="0" y="573"/>
                  </a:lnTo>
                  <a:lnTo>
                    <a:pt x="0" y="589"/>
                  </a:lnTo>
                  <a:lnTo>
                    <a:pt x="1" y="594"/>
                  </a:lnTo>
                  <a:lnTo>
                    <a:pt x="4" y="598"/>
                  </a:lnTo>
                  <a:lnTo>
                    <a:pt x="7" y="600"/>
                  </a:lnTo>
                  <a:lnTo>
                    <a:pt x="11" y="602"/>
                  </a:lnTo>
                  <a:lnTo>
                    <a:pt x="350" y="602"/>
                  </a:lnTo>
                  <a:lnTo>
                    <a:pt x="346" y="594"/>
                  </a:lnTo>
                  <a:lnTo>
                    <a:pt x="345" y="589"/>
                  </a:lnTo>
                  <a:lnTo>
                    <a:pt x="345" y="585"/>
                  </a:lnTo>
                  <a:lnTo>
                    <a:pt x="348" y="581"/>
                  </a:lnTo>
                  <a:lnTo>
                    <a:pt x="352" y="5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8" name="Freihandform 3674">
              <a:extLst>
                <a:ext uri="{FF2B5EF4-FFF2-40B4-BE49-F238E27FC236}">
                  <a16:creationId xmlns:a16="http://schemas.microsoft.com/office/drawing/2014/main" id="{44A4D0F8-0767-41BC-BE62-0AED99EC8B2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97650" y="5497513"/>
              <a:ext cx="131762" cy="133350"/>
            </a:xfrm>
            <a:custGeom>
              <a:avLst/>
              <a:gdLst>
                <a:gd name="T0" fmla="*/ 151 w 332"/>
                <a:gd name="T1" fmla="*/ 243 h 336"/>
                <a:gd name="T2" fmla="*/ 129 w 332"/>
                <a:gd name="T3" fmla="*/ 235 h 336"/>
                <a:gd name="T4" fmla="*/ 111 w 332"/>
                <a:gd name="T5" fmla="*/ 222 h 336"/>
                <a:gd name="T6" fmla="*/ 97 w 332"/>
                <a:gd name="T7" fmla="*/ 204 h 336"/>
                <a:gd name="T8" fmla="*/ 89 w 332"/>
                <a:gd name="T9" fmla="*/ 182 h 336"/>
                <a:gd name="T10" fmla="*/ 88 w 332"/>
                <a:gd name="T11" fmla="*/ 159 h 336"/>
                <a:gd name="T12" fmla="*/ 94 w 332"/>
                <a:gd name="T13" fmla="*/ 136 h 336"/>
                <a:gd name="T14" fmla="*/ 106 w 332"/>
                <a:gd name="T15" fmla="*/ 117 h 336"/>
                <a:gd name="T16" fmla="*/ 122 w 332"/>
                <a:gd name="T17" fmla="*/ 103 h 336"/>
                <a:gd name="T18" fmla="*/ 143 w 332"/>
                <a:gd name="T19" fmla="*/ 92 h 336"/>
                <a:gd name="T20" fmla="*/ 166 w 332"/>
                <a:gd name="T21" fmla="*/ 89 h 336"/>
                <a:gd name="T22" fmla="*/ 189 w 332"/>
                <a:gd name="T23" fmla="*/ 92 h 336"/>
                <a:gd name="T24" fmla="*/ 210 w 332"/>
                <a:gd name="T25" fmla="*/ 103 h 336"/>
                <a:gd name="T26" fmla="*/ 226 w 332"/>
                <a:gd name="T27" fmla="*/ 117 h 336"/>
                <a:gd name="T28" fmla="*/ 238 w 332"/>
                <a:gd name="T29" fmla="*/ 136 h 336"/>
                <a:gd name="T30" fmla="*/ 243 w 332"/>
                <a:gd name="T31" fmla="*/ 159 h 336"/>
                <a:gd name="T32" fmla="*/ 242 w 332"/>
                <a:gd name="T33" fmla="*/ 182 h 336"/>
                <a:gd name="T34" fmla="*/ 234 w 332"/>
                <a:gd name="T35" fmla="*/ 204 h 336"/>
                <a:gd name="T36" fmla="*/ 221 w 332"/>
                <a:gd name="T37" fmla="*/ 222 h 336"/>
                <a:gd name="T38" fmla="*/ 203 w 332"/>
                <a:gd name="T39" fmla="*/ 235 h 336"/>
                <a:gd name="T40" fmla="*/ 181 w 332"/>
                <a:gd name="T41" fmla="*/ 243 h 336"/>
                <a:gd name="T42" fmla="*/ 306 w 332"/>
                <a:gd name="T43" fmla="*/ 204 h 336"/>
                <a:gd name="T44" fmla="*/ 300 w 332"/>
                <a:gd name="T45" fmla="*/ 195 h 336"/>
                <a:gd name="T46" fmla="*/ 302 w 332"/>
                <a:gd name="T47" fmla="*/ 167 h 336"/>
                <a:gd name="T48" fmla="*/ 300 w 332"/>
                <a:gd name="T49" fmla="*/ 139 h 336"/>
                <a:gd name="T50" fmla="*/ 306 w 332"/>
                <a:gd name="T51" fmla="*/ 130 h 336"/>
                <a:gd name="T52" fmla="*/ 269 w 332"/>
                <a:gd name="T53" fmla="*/ 64 h 336"/>
                <a:gd name="T54" fmla="*/ 257 w 332"/>
                <a:gd name="T55" fmla="*/ 65 h 336"/>
                <a:gd name="T56" fmla="*/ 242 w 332"/>
                <a:gd name="T57" fmla="*/ 53 h 336"/>
                <a:gd name="T58" fmla="*/ 215 w 332"/>
                <a:gd name="T59" fmla="*/ 35 h 336"/>
                <a:gd name="T60" fmla="*/ 207 w 332"/>
                <a:gd name="T61" fmla="*/ 27 h 336"/>
                <a:gd name="T62" fmla="*/ 135 w 332"/>
                <a:gd name="T63" fmla="*/ 0 h 336"/>
                <a:gd name="T64" fmla="*/ 133 w 332"/>
                <a:gd name="T65" fmla="*/ 31 h 336"/>
                <a:gd name="T66" fmla="*/ 113 w 332"/>
                <a:gd name="T67" fmla="*/ 41 h 336"/>
                <a:gd name="T68" fmla="*/ 77 w 332"/>
                <a:gd name="T69" fmla="*/ 63 h 336"/>
                <a:gd name="T70" fmla="*/ 67 w 332"/>
                <a:gd name="T71" fmla="*/ 65 h 336"/>
                <a:gd name="T72" fmla="*/ 0 w 332"/>
                <a:gd name="T73" fmla="*/ 114 h 336"/>
                <a:gd name="T74" fmla="*/ 31 w 332"/>
                <a:gd name="T75" fmla="*/ 135 h 336"/>
                <a:gd name="T76" fmla="*/ 30 w 332"/>
                <a:gd name="T77" fmla="*/ 154 h 336"/>
                <a:gd name="T78" fmla="*/ 31 w 332"/>
                <a:gd name="T79" fmla="*/ 191 h 336"/>
                <a:gd name="T80" fmla="*/ 29 w 332"/>
                <a:gd name="T81" fmla="*/ 202 h 336"/>
                <a:gd name="T82" fmla="*/ 38 w 332"/>
                <a:gd name="T83" fmla="*/ 284 h 336"/>
                <a:gd name="T84" fmla="*/ 71 w 332"/>
                <a:gd name="T85" fmla="*/ 267 h 336"/>
                <a:gd name="T86" fmla="*/ 89 w 332"/>
                <a:gd name="T87" fmla="*/ 279 h 336"/>
                <a:gd name="T88" fmla="*/ 139 w 332"/>
                <a:gd name="T89" fmla="*/ 300 h 336"/>
                <a:gd name="T90" fmla="*/ 146 w 332"/>
                <a:gd name="T91" fmla="*/ 308 h 336"/>
                <a:gd name="T92" fmla="*/ 207 w 332"/>
                <a:gd name="T93" fmla="*/ 336 h 336"/>
                <a:gd name="T94" fmla="*/ 208 w 332"/>
                <a:gd name="T95" fmla="*/ 306 h 336"/>
                <a:gd name="T96" fmla="*/ 223 w 332"/>
                <a:gd name="T97" fmla="*/ 297 h 336"/>
                <a:gd name="T98" fmla="*/ 246 w 332"/>
                <a:gd name="T99" fmla="*/ 279 h 336"/>
                <a:gd name="T100" fmla="*/ 257 w 332"/>
                <a:gd name="T101" fmla="*/ 268 h 336"/>
                <a:gd name="T102" fmla="*/ 269 w 332"/>
                <a:gd name="T103" fmla="*/ 270 h 336"/>
                <a:gd name="T104" fmla="*/ 306 w 332"/>
                <a:gd name="T105" fmla="*/ 204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32" h="336">
                  <a:moveTo>
                    <a:pt x="166" y="245"/>
                  </a:moveTo>
                  <a:lnTo>
                    <a:pt x="158" y="244"/>
                  </a:lnTo>
                  <a:lnTo>
                    <a:pt x="151" y="243"/>
                  </a:lnTo>
                  <a:lnTo>
                    <a:pt x="143" y="241"/>
                  </a:lnTo>
                  <a:lnTo>
                    <a:pt x="135" y="239"/>
                  </a:lnTo>
                  <a:lnTo>
                    <a:pt x="129" y="235"/>
                  </a:lnTo>
                  <a:lnTo>
                    <a:pt x="122" y="231"/>
                  </a:lnTo>
                  <a:lnTo>
                    <a:pt x="116" y="227"/>
                  </a:lnTo>
                  <a:lnTo>
                    <a:pt x="111" y="222"/>
                  </a:lnTo>
                  <a:lnTo>
                    <a:pt x="106" y="217"/>
                  </a:lnTo>
                  <a:lnTo>
                    <a:pt x="101" y="211"/>
                  </a:lnTo>
                  <a:lnTo>
                    <a:pt x="97" y="204"/>
                  </a:lnTo>
                  <a:lnTo>
                    <a:pt x="94" y="198"/>
                  </a:lnTo>
                  <a:lnTo>
                    <a:pt x="92" y="190"/>
                  </a:lnTo>
                  <a:lnTo>
                    <a:pt x="89" y="182"/>
                  </a:lnTo>
                  <a:lnTo>
                    <a:pt x="88" y="175"/>
                  </a:lnTo>
                  <a:lnTo>
                    <a:pt x="88" y="167"/>
                  </a:lnTo>
                  <a:lnTo>
                    <a:pt x="88" y="159"/>
                  </a:lnTo>
                  <a:lnTo>
                    <a:pt x="89" y="151"/>
                  </a:lnTo>
                  <a:lnTo>
                    <a:pt x="92" y="144"/>
                  </a:lnTo>
                  <a:lnTo>
                    <a:pt x="94" y="136"/>
                  </a:lnTo>
                  <a:lnTo>
                    <a:pt x="97" y="130"/>
                  </a:lnTo>
                  <a:lnTo>
                    <a:pt x="101" y="123"/>
                  </a:lnTo>
                  <a:lnTo>
                    <a:pt x="106" y="117"/>
                  </a:lnTo>
                  <a:lnTo>
                    <a:pt x="111" y="112"/>
                  </a:lnTo>
                  <a:lnTo>
                    <a:pt x="116" y="106"/>
                  </a:lnTo>
                  <a:lnTo>
                    <a:pt x="122" y="103"/>
                  </a:lnTo>
                  <a:lnTo>
                    <a:pt x="129" y="99"/>
                  </a:lnTo>
                  <a:lnTo>
                    <a:pt x="135" y="95"/>
                  </a:lnTo>
                  <a:lnTo>
                    <a:pt x="143" y="92"/>
                  </a:lnTo>
                  <a:lnTo>
                    <a:pt x="151" y="90"/>
                  </a:lnTo>
                  <a:lnTo>
                    <a:pt x="158" y="90"/>
                  </a:lnTo>
                  <a:lnTo>
                    <a:pt x="166" y="89"/>
                  </a:lnTo>
                  <a:lnTo>
                    <a:pt x="174" y="90"/>
                  </a:lnTo>
                  <a:lnTo>
                    <a:pt x="181" y="90"/>
                  </a:lnTo>
                  <a:lnTo>
                    <a:pt x="189" y="92"/>
                  </a:lnTo>
                  <a:lnTo>
                    <a:pt x="196" y="95"/>
                  </a:lnTo>
                  <a:lnTo>
                    <a:pt x="203" y="99"/>
                  </a:lnTo>
                  <a:lnTo>
                    <a:pt x="210" y="103"/>
                  </a:lnTo>
                  <a:lnTo>
                    <a:pt x="215" y="106"/>
                  </a:lnTo>
                  <a:lnTo>
                    <a:pt x="221" y="112"/>
                  </a:lnTo>
                  <a:lnTo>
                    <a:pt x="226" y="117"/>
                  </a:lnTo>
                  <a:lnTo>
                    <a:pt x="230" y="123"/>
                  </a:lnTo>
                  <a:lnTo>
                    <a:pt x="234" y="130"/>
                  </a:lnTo>
                  <a:lnTo>
                    <a:pt x="238" y="136"/>
                  </a:lnTo>
                  <a:lnTo>
                    <a:pt x="241" y="144"/>
                  </a:lnTo>
                  <a:lnTo>
                    <a:pt x="242" y="151"/>
                  </a:lnTo>
                  <a:lnTo>
                    <a:pt x="243" y="159"/>
                  </a:lnTo>
                  <a:lnTo>
                    <a:pt x="244" y="167"/>
                  </a:lnTo>
                  <a:lnTo>
                    <a:pt x="243" y="175"/>
                  </a:lnTo>
                  <a:lnTo>
                    <a:pt x="242" y="182"/>
                  </a:lnTo>
                  <a:lnTo>
                    <a:pt x="241" y="190"/>
                  </a:lnTo>
                  <a:lnTo>
                    <a:pt x="238" y="198"/>
                  </a:lnTo>
                  <a:lnTo>
                    <a:pt x="234" y="204"/>
                  </a:lnTo>
                  <a:lnTo>
                    <a:pt x="230" y="211"/>
                  </a:lnTo>
                  <a:lnTo>
                    <a:pt x="226" y="217"/>
                  </a:lnTo>
                  <a:lnTo>
                    <a:pt x="221" y="222"/>
                  </a:lnTo>
                  <a:lnTo>
                    <a:pt x="215" y="227"/>
                  </a:lnTo>
                  <a:lnTo>
                    <a:pt x="210" y="231"/>
                  </a:lnTo>
                  <a:lnTo>
                    <a:pt x="203" y="235"/>
                  </a:lnTo>
                  <a:lnTo>
                    <a:pt x="196" y="239"/>
                  </a:lnTo>
                  <a:lnTo>
                    <a:pt x="189" y="241"/>
                  </a:lnTo>
                  <a:lnTo>
                    <a:pt x="181" y="243"/>
                  </a:lnTo>
                  <a:lnTo>
                    <a:pt x="174" y="244"/>
                  </a:lnTo>
                  <a:lnTo>
                    <a:pt x="166" y="245"/>
                  </a:lnTo>
                  <a:close/>
                  <a:moveTo>
                    <a:pt x="306" y="204"/>
                  </a:moveTo>
                  <a:lnTo>
                    <a:pt x="302" y="202"/>
                  </a:lnTo>
                  <a:lnTo>
                    <a:pt x="301" y="199"/>
                  </a:lnTo>
                  <a:lnTo>
                    <a:pt x="300" y="195"/>
                  </a:lnTo>
                  <a:lnTo>
                    <a:pt x="300" y="191"/>
                  </a:lnTo>
                  <a:lnTo>
                    <a:pt x="302" y="180"/>
                  </a:lnTo>
                  <a:lnTo>
                    <a:pt x="302" y="167"/>
                  </a:lnTo>
                  <a:lnTo>
                    <a:pt x="302" y="154"/>
                  </a:lnTo>
                  <a:lnTo>
                    <a:pt x="300" y="142"/>
                  </a:lnTo>
                  <a:lnTo>
                    <a:pt x="300" y="139"/>
                  </a:lnTo>
                  <a:lnTo>
                    <a:pt x="301" y="135"/>
                  </a:lnTo>
                  <a:lnTo>
                    <a:pt x="302" y="132"/>
                  </a:lnTo>
                  <a:lnTo>
                    <a:pt x="306" y="130"/>
                  </a:lnTo>
                  <a:lnTo>
                    <a:pt x="332" y="114"/>
                  </a:lnTo>
                  <a:lnTo>
                    <a:pt x="293" y="50"/>
                  </a:lnTo>
                  <a:lnTo>
                    <a:pt x="269" y="64"/>
                  </a:lnTo>
                  <a:lnTo>
                    <a:pt x="265" y="65"/>
                  </a:lnTo>
                  <a:lnTo>
                    <a:pt x="261" y="65"/>
                  </a:lnTo>
                  <a:lnTo>
                    <a:pt x="257" y="65"/>
                  </a:lnTo>
                  <a:lnTo>
                    <a:pt x="255" y="63"/>
                  </a:lnTo>
                  <a:lnTo>
                    <a:pt x="251" y="59"/>
                  </a:lnTo>
                  <a:lnTo>
                    <a:pt x="242" y="53"/>
                  </a:lnTo>
                  <a:lnTo>
                    <a:pt x="233" y="45"/>
                  </a:lnTo>
                  <a:lnTo>
                    <a:pt x="224" y="40"/>
                  </a:lnTo>
                  <a:lnTo>
                    <a:pt x="215" y="35"/>
                  </a:lnTo>
                  <a:lnTo>
                    <a:pt x="211" y="33"/>
                  </a:lnTo>
                  <a:lnTo>
                    <a:pt x="208" y="31"/>
                  </a:lnTo>
                  <a:lnTo>
                    <a:pt x="207" y="27"/>
                  </a:lnTo>
                  <a:lnTo>
                    <a:pt x="207" y="24"/>
                  </a:lnTo>
                  <a:lnTo>
                    <a:pt x="207" y="0"/>
                  </a:lnTo>
                  <a:lnTo>
                    <a:pt x="135" y="0"/>
                  </a:lnTo>
                  <a:lnTo>
                    <a:pt x="135" y="24"/>
                  </a:lnTo>
                  <a:lnTo>
                    <a:pt x="134" y="27"/>
                  </a:lnTo>
                  <a:lnTo>
                    <a:pt x="133" y="31"/>
                  </a:lnTo>
                  <a:lnTo>
                    <a:pt x="130" y="33"/>
                  </a:lnTo>
                  <a:lnTo>
                    <a:pt x="126" y="35"/>
                  </a:lnTo>
                  <a:lnTo>
                    <a:pt x="113" y="41"/>
                  </a:lnTo>
                  <a:lnTo>
                    <a:pt x="101" y="47"/>
                  </a:lnTo>
                  <a:lnTo>
                    <a:pt x="88" y="55"/>
                  </a:lnTo>
                  <a:lnTo>
                    <a:pt x="77" y="63"/>
                  </a:lnTo>
                  <a:lnTo>
                    <a:pt x="75" y="65"/>
                  </a:lnTo>
                  <a:lnTo>
                    <a:pt x="71" y="65"/>
                  </a:lnTo>
                  <a:lnTo>
                    <a:pt x="67" y="65"/>
                  </a:lnTo>
                  <a:lnTo>
                    <a:pt x="63" y="64"/>
                  </a:lnTo>
                  <a:lnTo>
                    <a:pt x="38" y="50"/>
                  </a:lnTo>
                  <a:lnTo>
                    <a:pt x="0" y="114"/>
                  </a:lnTo>
                  <a:lnTo>
                    <a:pt x="26" y="130"/>
                  </a:lnTo>
                  <a:lnTo>
                    <a:pt x="29" y="132"/>
                  </a:lnTo>
                  <a:lnTo>
                    <a:pt x="31" y="135"/>
                  </a:lnTo>
                  <a:lnTo>
                    <a:pt x="33" y="139"/>
                  </a:lnTo>
                  <a:lnTo>
                    <a:pt x="31" y="142"/>
                  </a:lnTo>
                  <a:lnTo>
                    <a:pt x="30" y="154"/>
                  </a:lnTo>
                  <a:lnTo>
                    <a:pt x="30" y="167"/>
                  </a:lnTo>
                  <a:lnTo>
                    <a:pt x="30" y="178"/>
                  </a:lnTo>
                  <a:lnTo>
                    <a:pt x="31" y="191"/>
                  </a:lnTo>
                  <a:lnTo>
                    <a:pt x="33" y="195"/>
                  </a:lnTo>
                  <a:lnTo>
                    <a:pt x="31" y="199"/>
                  </a:lnTo>
                  <a:lnTo>
                    <a:pt x="29" y="202"/>
                  </a:lnTo>
                  <a:lnTo>
                    <a:pt x="26" y="204"/>
                  </a:lnTo>
                  <a:lnTo>
                    <a:pt x="0" y="220"/>
                  </a:lnTo>
                  <a:lnTo>
                    <a:pt x="38" y="284"/>
                  </a:lnTo>
                  <a:lnTo>
                    <a:pt x="63" y="270"/>
                  </a:lnTo>
                  <a:lnTo>
                    <a:pt x="67" y="268"/>
                  </a:lnTo>
                  <a:lnTo>
                    <a:pt x="71" y="267"/>
                  </a:lnTo>
                  <a:lnTo>
                    <a:pt x="75" y="268"/>
                  </a:lnTo>
                  <a:lnTo>
                    <a:pt x="77" y="271"/>
                  </a:lnTo>
                  <a:lnTo>
                    <a:pt x="89" y="279"/>
                  </a:lnTo>
                  <a:lnTo>
                    <a:pt x="106" y="286"/>
                  </a:lnTo>
                  <a:lnTo>
                    <a:pt x="124" y="295"/>
                  </a:lnTo>
                  <a:lnTo>
                    <a:pt x="139" y="300"/>
                  </a:lnTo>
                  <a:lnTo>
                    <a:pt x="142" y="303"/>
                  </a:lnTo>
                  <a:lnTo>
                    <a:pt x="144" y="306"/>
                  </a:lnTo>
                  <a:lnTo>
                    <a:pt x="146" y="308"/>
                  </a:lnTo>
                  <a:lnTo>
                    <a:pt x="147" y="312"/>
                  </a:lnTo>
                  <a:lnTo>
                    <a:pt x="147" y="336"/>
                  </a:lnTo>
                  <a:lnTo>
                    <a:pt x="207" y="336"/>
                  </a:lnTo>
                  <a:lnTo>
                    <a:pt x="207" y="312"/>
                  </a:lnTo>
                  <a:lnTo>
                    <a:pt x="207" y="308"/>
                  </a:lnTo>
                  <a:lnTo>
                    <a:pt x="208" y="306"/>
                  </a:lnTo>
                  <a:lnTo>
                    <a:pt x="211" y="303"/>
                  </a:lnTo>
                  <a:lnTo>
                    <a:pt x="215" y="300"/>
                  </a:lnTo>
                  <a:lnTo>
                    <a:pt x="223" y="297"/>
                  </a:lnTo>
                  <a:lnTo>
                    <a:pt x="230" y="291"/>
                  </a:lnTo>
                  <a:lnTo>
                    <a:pt x="238" y="285"/>
                  </a:lnTo>
                  <a:lnTo>
                    <a:pt x="246" y="279"/>
                  </a:lnTo>
                  <a:lnTo>
                    <a:pt x="250" y="275"/>
                  </a:lnTo>
                  <a:lnTo>
                    <a:pt x="255" y="271"/>
                  </a:lnTo>
                  <a:lnTo>
                    <a:pt x="257" y="268"/>
                  </a:lnTo>
                  <a:lnTo>
                    <a:pt x="261" y="267"/>
                  </a:lnTo>
                  <a:lnTo>
                    <a:pt x="265" y="268"/>
                  </a:lnTo>
                  <a:lnTo>
                    <a:pt x="269" y="270"/>
                  </a:lnTo>
                  <a:lnTo>
                    <a:pt x="295" y="284"/>
                  </a:lnTo>
                  <a:lnTo>
                    <a:pt x="332" y="220"/>
                  </a:lnTo>
                  <a:lnTo>
                    <a:pt x="306" y="20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</p:grpSp>
      <p:sp>
        <p:nvSpPr>
          <p:cNvPr id="15" name="Titel 1">
            <a:extLst>
              <a:ext uri="{FF2B5EF4-FFF2-40B4-BE49-F238E27FC236}">
                <a16:creationId xmlns:a16="http://schemas.microsoft.com/office/drawing/2014/main" id="{96F3000A-5AF0-4F10-8504-7D6FB238FE0F}"/>
              </a:ext>
            </a:extLst>
          </p:cNvPr>
          <p:cNvSpPr txBox="1">
            <a:spLocks/>
          </p:cNvSpPr>
          <p:nvPr/>
        </p:nvSpPr>
        <p:spPr>
          <a:xfrm>
            <a:off x="228600" y="301299"/>
            <a:ext cx="11734800" cy="4431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On the menu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D711EEF-684F-4C81-9771-379028B91C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de-DE" noProof="0" smtClean="0"/>
              <a:t>3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40643605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de-DE" dirty="0"/>
              <a:t>Projektanalyse – Folie 2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93606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48949"/>
            <a:ext cx="11734800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Functionality of Shila</a:t>
            </a:r>
          </a:p>
          <a:p>
            <a:pPr algn="ctr" rtl="0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Main-Flow Establishment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85131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A5C026E-1AF2-4CD4-8436-8CBEAF5D8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de-DE" noProof="0" smtClean="0"/>
              <a:t>30</a:t>
            </a:fld>
            <a:endParaRPr lang="de-DE" noProof="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534E6EA-C80C-40B5-A102-54244B3415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6000" y="1460135"/>
            <a:ext cx="11520000" cy="4332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9797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de-DE" dirty="0"/>
              <a:t>Projektanalyse – Folie 2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93606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48949"/>
            <a:ext cx="11734800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Functionality of Shila</a:t>
            </a:r>
          </a:p>
          <a:p>
            <a:pPr algn="ctr" rtl="0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Main-Flow Establishment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85131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A5C026E-1AF2-4CD4-8436-8CBEAF5D8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de-DE" noProof="0" smtClean="0"/>
              <a:t>31</a:t>
            </a:fld>
            <a:endParaRPr lang="de-DE" noProof="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E87D2C2-E092-4B6B-A460-9683C4EAC3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6000" y="1460135"/>
            <a:ext cx="11520000" cy="4332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0111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de-DE" dirty="0"/>
              <a:t>Projektanalyse – Folie 2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93606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48949"/>
            <a:ext cx="11734800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Functionality of Shila</a:t>
            </a:r>
          </a:p>
          <a:p>
            <a:pPr algn="ctr" rtl="0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Main-Flow Establishment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85131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A5C026E-1AF2-4CD4-8436-8CBEAF5D8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de-DE" noProof="0" smtClean="0"/>
              <a:t>32</a:t>
            </a:fld>
            <a:endParaRPr lang="de-DE" noProof="0" dirty="0"/>
          </a:p>
        </p:txBody>
      </p:sp>
      <p:pic>
        <p:nvPicPr>
          <p:cNvPr id="5" name="Grafik 4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0CC1D0D5-416F-427F-AB5E-8B4490532A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00" y="1460135"/>
            <a:ext cx="11520000" cy="433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0460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de-DE" dirty="0"/>
              <a:t>Projektanalyse – Folie 2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93606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48949"/>
            <a:ext cx="11734800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Functionality of Shila</a:t>
            </a:r>
          </a:p>
          <a:p>
            <a:pPr algn="ctr" rtl="0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Sub-Flow Establishment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85131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A5C026E-1AF2-4CD4-8436-8CBEAF5D8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de-DE" noProof="0" smtClean="0"/>
              <a:t>33</a:t>
            </a:fld>
            <a:endParaRPr lang="de-DE" noProof="0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6190C93-8F16-4F8D-8FB2-B3F4CF29DB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6000" y="1460135"/>
            <a:ext cx="11520000" cy="4332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4512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de-DE" dirty="0"/>
              <a:t>Projektanalyse – Folie 2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93606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48949"/>
            <a:ext cx="11734800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Functionality of Shila</a:t>
            </a:r>
          </a:p>
          <a:p>
            <a:pPr algn="ctr" rtl="0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Sub-Flow Establishment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85131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A5C026E-1AF2-4CD4-8436-8CBEAF5D8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de-DE" noProof="0" smtClean="0"/>
              <a:t>34</a:t>
            </a:fld>
            <a:endParaRPr lang="de-DE" noProof="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FC8DACF-DAD5-4166-AF60-D9041B32E2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6000" y="1460135"/>
            <a:ext cx="11520000" cy="4332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894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de-DE" dirty="0"/>
              <a:t>Projektanalyse – Folie 2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93606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48949"/>
            <a:ext cx="11734800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Functionality of Shila</a:t>
            </a:r>
          </a:p>
          <a:p>
            <a:pPr algn="ctr" rtl="0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Sub-Flow Establishment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85131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A5C026E-1AF2-4CD4-8436-8CBEAF5D8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de-DE" noProof="0" smtClean="0"/>
              <a:t>35</a:t>
            </a:fld>
            <a:endParaRPr lang="de-DE" noProof="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51042AA-FBF1-472C-B62C-58DF8F9756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6000" y="1460135"/>
            <a:ext cx="11520000" cy="4332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6310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de-DE" dirty="0"/>
              <a:t>Projektanalyse – Folie 2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93606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48949"/>
            <a:ext cx="11734800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Functionality of Shila</a:t>
            </a:r>
          </a:p>
          <a:p>
            <a:pPr algn="ctr" rtl="0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Sub-Flow Establishment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85131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A5C026E-1AF2-4CD4-8436-8CBEAF5D8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de-DE" noProof="0" smtClean="0"/>
              <a:t>36</a:t>
            </a:fld>
            <a:endParaRPr lang="de-DE" noProof="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BD1F992-F2AF-4B54-A149-E2708AADFF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6000" y="1460135"/>
            <a:ext cx="11520000" cy="4332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0730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de-DE" dirty="0"/>
              <a:t>Projektanalyse – Folie 2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93606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48949"/>
            <a:ext cx="11734800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Functionality of Shila</a:t>
            </a:r>
          </a:p>
          <a:p>
            <a:pPr algn="ctr" rtl="0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Sub-Flow Establishment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85131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A5C026E-1AF2-4CD4-8436-8CBEAF5D8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de-DE" noProof="0" smtClean="0"/>
              <a:t>37</a:t>
            </a:fld>
            <a:endParaRPr lang="de-DE" noProof="0" dirty="0"/>
          </a:p>
        </p:txBody>
      </p:sp>
      <p:pic>
        <p:nvPicPr>
          <p:cNvPr id="15" name="Grafik 14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CE1C5176-E5B5-41AD-AC06-B1EC47E5BD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00" y="1460135"/>
            <a:ext cx="11520000" cy="433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63134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de-DE" dirty="0"/>
              <a:t>Projektanalyse – Folie 2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93606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48949"/>
            <a:ext cx="11734800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Functionality of Shila</a:t>
            </a:r>
          </a:p>
          <a:p>
            <a:pPr algn="ctr" rtl="0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Sub-Flow Establishment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85131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A5C026E-1AF2-4CD4-8436-8CBEAF5D8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de-DE" noProof="0" smtClean="0"/>
              <a:t>38</a:t>
            </a:fld>
            <a:endParaRPr lang="de-DE" noProof="0" dirty="0"/>
          </a:p>
        </p:txBody>
      </p:sp>
      <p:pic>
        <p:nvPicPr>
          <p:cNvPr id="6" name="Grafik 5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556F3FAD-68B4-4F01-8588-087A8807C2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00" y="1460135"/>
            <a:ext cx="11520000" cy="433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10739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de-DE" dirty="0"/>
              <a:t>Projektanalyse – Folie 2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93606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48949"/>
            <a:ext cx="11734800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Functionality of Shila</a:t>
            </a:r>
          </a:p>
          <a:p>
            <a:pPr algn="ctr" rtl="0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Sub-Flow Establishment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85131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A5C026E-1AF2-4CD4-8436-8CBEAF5D8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de-DE" noProof="0" smtClean="0"/>
              <a:t>39</a:t>
            </a:fld>
            <a:endParaRPr lang="de-DE" noProof="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E739E39-1ED8-40A5-9C32-ECF69827BC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6000" y="1460135"/>
            <a:ext cx="11520000" cy="4332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5995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de-DE" dirty="0"/>
              <a:t>Projektanalyse – Folie 2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48949"/>
            <a:ext cx="11734800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Introduction</a:t>
            </a:r>
            <a:endParaRPr lang="en-US" sz="2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 rtl="0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Ingredients?</a:t>
            </a: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9C34A747-4907-4C2B-9B65-BFDBDA4FDCAD}"/>
              </a:ext>
            </a:extLst>
          </p:cNvPr>
          <p:cNvGrpSpPr/>
          <p:nvPr/>
        </p:nvGrpSpPr>
        <p:grpSpPr>
          <a:xfrm>
            <a:off x="881270" y="1461900"/>
            <a:ext cx="7224505" cy="4550037"/>
            <a:chOff x="881270" y="1691810"/>
            <a:chExt cx="7224505" cy="4550037"/>
          </a:xfrm>
        </p:grpSpPr>
        <p:grpSp>
          <p:nvGrpSpPr>
            <p:cNvPr id="12" name="Gruppieren 11">
              <a:extLst>
                <a:ext uri="{FF2B5EF4-FFF2-40B4-BE49-F238E27FC236}">
                  <a16:creationId xmlns:a16="http://schemas.microsoft.com/office/drawing/2014/main" id="{4C3EAE2D-A758-469F-B728-F8AB5407CF8A}"/>
                </a:ext>
              </a:extLst>
            </p:cNvPr>
            <p:cNvGrpSpPr/>
            <p:nvPr/>
          </p:nvGrpSpPr>
          <p:grpSpPr>
            <a:xfrm>
              <a:off x="881270" y="1691810"/>
              <a:ext cx="4959090" cy="2080264"/>
              <a:chOff x="881271" y="1502624"/>
              <a:chExt cx="4959090" cy="2080264"/>
            </a:xfrm>
          </p:grpSpPr>
          <p:sp>
            <p:nvSpPr>
              <p:cNvPr id="5" name="Rechteck 4">
                <a:extLst>
                  <a:ext uri="{FF2B5EF4-FFF2-40B4-BE49-F238E27FC236}">
                    <a16:creationId xmlns:a16="http://schemas.microsoft.com/office/drawing/2014/main" id="{7E55D39D-7FC0-4199-B519-F59A7237EB4F}"/>
                  </a:ext>
                </a:extLst>
              </p:cNvPr>
              <p:cNvSpPr/>
              <p:nvPr/>
            </p:nvSpPr>
            <p:spPr>
              <a:xfrm>
                <a:off x="881271" y="1502624"/>
                <a:ext cx="4959090" cy="954107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rtl="0">
                  <a:spcBef>
                    <a:spcPts val="600"/>
                  </a:spcBef>
                  <a:buClr>
                    <a:schemeClr val="tx2"/>
                  </a:buClr>
                </a:pPr>
                <a:r>
                  <a:rPr lang="en-US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Segoe UI" panose="020B0502040204020203" pitchFamily="34" charset="0"/>
                  </a:rPr>
                  <a:t>TCP </a:t>
                </a:r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Segoe UI" panose="020B0502040204020203" pitchFamily="34" charset="0"/>
                  </a:rPr>
                  <a:t>(Transmission Control Protocol)</a:t>
                </a:r>
              </a:p>
              <a:p>
                <a:pPr marL="171450" indent="-171450" rtl="0">
                  <a:spcBef>
                    <a:spcPts val="600"/>
                  </a:spcBef>
                  <a:buClr>
                    <a:schemeClr val="tx2"/>
                  </a:buClr>
                  <a:buFont typeface="Segoe UI Light" panose="020B0502040204020203" pitchFamily="34" charset="0"/>
                  <a:buChar char="›"/>
                </a:pPr>
                <a:r>
                  <a:rPr lang="de-CH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Segoe UI" panose="020B0502040204020203" pitchFamily="34" charset="0"/>
                  </a:rPr>
                  <a:t>Dominant </a:t>
                </a:r>
                <a:r>
                  <a:rPr 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Segoe UI" panose="020B0502040204020203" pitchFamily="34" charset="0"/>
                  </a:rPr>
                  <a:t>transport</a:t>
                </a:r>
                <a:r>
                  <a:rPr lang="de-CH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Segoe UI" panose="020B0502040204020203" pitchFamily="34" charset="0"/>
                  </a:rPr>
                  <a:t> </a:t>
                </a:r>
                <a:r>
                  <a:rPr 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Segoe UI" panose="020B0502040204020203" pitchFamily="34" charset="0"/>
                  </a:rPr>
                  <a:t>protocol</a:t>
                </a:r>
                <a:r>
                  <a:rPr lang="de-CH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Segoe UI" panose="020B0502040204020203" pitchFamily="34" charset="0"/>
                  </a:rPr>
                  <a:t> in </a:t>
                </a:r>
                <a:r>
                  <a:rPr 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Segoe UI" panose="020B0502040204020203" pitchFamily="34" charset="0"/>
                  </a:rPr>
                  <a:t>today</a:t>
                </a:r>
                <a:r>
                  <a:rPr lang="da-DK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Segoe UI" panose="020B0502040204020203" pitchFamily="34" charset="0"/>
                  </a:rPr>
                  <a:t>’s Internet</a:t>
                </a:r>
              </a:p>
              <a:p>
                <a:pPr marL="171450" indent="-171450" rtl="0">
                  <a:spcBef>
                    <a:spcPts val="600"/>
                  </a:spcBef>
                  <a:buClr>
                    <a:schemeClr val="tx2"/>
                  </a:buClr>
                  <a:buFont typeface="Segoe UI Light" panose="020B0502040204020203" pitchFamily="34" charset="0"/>
                  <a:buChar char="›"/>
                </a:pPr>
                <a:r>
                  <a:rPr lang="da-DK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Segoe UI" panose="020B0502040204020203" pitchFamily="34" charset="0"/>
                  </a:rPr>
                  <a:t>One path per connection</a:t>
                </a:r>
              </a:p>
            </p:txBody>
          </p:sp>
          <p:sp>
            <p:nvSpPr>
              <p:cNvPr id="7" name="Rechteck 6">
                <a:extLst>
                  <a:ext uri="{FF2B5EF4-FFF2-40B4-BE49-F238E27FC236}">
                    <a16:creationId xmlns:a16="http://schemas.microsoft.com/office/drawing/2014/main" id="{2928435A-71C9-4072-9041-175B98B64988}"/>
                  </a:ext>
                </a:extLst>
              </p:cNvPr>
              <p:cNvSpPr/>
              <p:nvPr/>
            </p:nvSpPr>
            <p:spPr>
              <a:xfrm>
                <a:off x="881271" y="2628781"/>
                <a:ext cx="4959090" cy="954107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rtl="0">
                  <a:spcBef>
                    <a:spcPts val="600"/>
                  </a:spcBef>
                  <a:buClr>
                    <a:schemeClr val="tx2"/>
                  </a:buClr>
                </a:pPr>
                <a:r>
                  <a:rPr lang="en-US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Segoe UI" panose="020B0502040204020203" pitchFamily="34" charset="0"/>
                  </a:rPr>
                  <a:t>MPTCP </a:t>
                </a:r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Segoe UI" panose="020B0502040204020203" pitchFamily="34" charset="0"/>
                  </a:rPr>
                  <a:t>(Multipath TCP)</a:t>
                </a:r>
              </a:p>
              <a:p>
                <a:pPr marL="171450" indent="-171450" rtl="0">
                  <a:spcBef>
                    <a:spcPts val="600"/>
                  </a:spcBef>
                  <a:buClr>
                    <a:schemeClr val="tx2"/>
                  </a:buClr>
                  <a:buFont typeface="Segoe UI Light" panose="020B0502040204020203" pitchFamily="34" charset="0"/>
                  <a:buChar char="›"/>
                </a:pPr>
                <a:r>
                  <a:rPr 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Segoe UI" panose="020B0502040204020203" pitchFamily="34" charset="0"/>
                  </a:rPr>
                  <a:t>Extension to TCP</a:t>
                </a:r>
              </a:p>
              <a:p>
                <a:pPr marL="171450" indent="-171450" rtl="0">
                  <a:spcBef>
                    <a:spcPts val="600"/>
                  </a:spcBef>
                  <a:buClr>
                    <a:schemeClr val="tx2"/>
                  </a:buClr>
                  <a:buFont typeface="Segoe UI Light" panose="020B0502040204020203" pitchFamily="34" charset="0"/>
                  <a:buChar char="›"/>
                </a:pPr>
                <a:r>
                  <a:rPr 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Segoe UI" panose="020B0502040204020203" pitchFamily="34" charset="0"/>
                  </a:rPr>
                  <a:t>Multiple paths (flows) per connection</a:t>
                </a:r>
              </a:p>
            </p:txBody>
          </p:sp>
        </p:grpSp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82096EF9-5546-4591-9DA4-22BA0EEFE5C1}"/>
                </a:ext>
              </a:extLst>
            </p:cNvPr>
            <p:cNvSpPr/>
            <p:nvPr/>
          </p:nvSpPr>
          <p:spPr>
            <a:xfrm>
              <a:off x="881270" y="4687575"/>
              <a:ext cx="7224505" cy="155427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rtl="0">
                <a:spcBef>
                  <a:spcPts val="1200"/>
                </a:spcBef>
                <a:buClr>
                  <a:schemeClr val="tx2"/>
                </a:buClr>
              </a:pPr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Segoe UI" panose="020B0502040204020203" pitchFamily="34" charset="0"/>
                </a:rPr>
                <a:t>SCION </a:t>
              </a:r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Segoe UI" panose="020B0502040204020203" pitchFamily="34" charset="0"/>
                </a:rPr>
                <a:t>(Scalability, Control and Isolation on </a:t>
              </a:r>
              <a:b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Segoe UI" panose="020B0502040204020203" pitchFamily="34" charset="0"/>
                </a:rPr>
              </a:br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Segoe UI" panose="020B0502040204020203" pitchFamily="34" charset="0"/>
                </a:rPr>
                <a:t>next-generation networks)</a:t>
              </a:r>
              <a:endPara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endParaRPr>
            </a:p>
            <a:p>
              <a:pPr marL="171450" indent="-171450" rtl="0">
                <a:spcBef>
                  <a:spcPts val="600"/>
                </a:spcBef>
                <a:buClr>
                  <a:schemeClr val="tx2"/>
                </a:buClr>
                <a:buFont typeface="Segoe UI Light" panose="020B0502040204020203" pitchFamily="34" charset="0"/>
                <a:buChar char="›"/>
              </a:pPr>
              <a:r>
                <a: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Segoe UI" panose="020B0502040204020203" pitchFamily="34" charset="0"/>
                </a:rPr>
                <a:t>More secure network architecture</a:t>
              </a:r>
            </a:p>
            <a:p>
              <a:pPr marL="171450" indent="-171450" rtl="0">
                <a:spcBef>
                  <a:spcPts val="600"/>
                </a:spcBef>
                <a:buClr>
                  <a:schemeClr val="tx2"/>
                </a:buClr>
                <a:buFont typeface="Segoe UI Light" panose="020B0502040204020203" pitchFamily="34" charset="0"/>
                <a:buChar char="›"/>
              </a:pPr>
              <a:r>
                <a:rPr lang="da-DK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Segoe UI" panose="020B0502040204020203" pitchFamily="34" charset="0"/>
                </a:rPr>
                <a:t>Implements path transparency </a:t>
              </a:r>
            </a:p>
            <a:p>
              <a:pPr marL="171450" indent="-171450" rtl="0">
                <a:spcBef>
                  <a:spcPts val="600"/>
                </a:spcBef>
                <a:buClr>
                  <a:schemeClr val="tx2"/>
                </a:buClr>
                <a:buFont typeface="Segoe UI Light" panose="020B0502040204020203" pitchFamily="34" charset="0"/>
                <a:buChar char="›"/>
              </a:pPr>
              <a:r>
                <a:rPr lang="da-DK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Segoe UI" panose="020B0502040204020203" pitchFamily="34" charset="0"/>
                </a:rPr>
                <a:t>Support for multiple paths</a:t>
              </a:r>
              <a:r>
                <a: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Segoe UI" panose="020B0502040204020203" pitchFamily="34" charset="0"/>
                </a:rPr>
                <a:t> </a:t>
              </a:r>
            </a:p>
          </p:txBody>
        </p:sp>
      </p:grpSp>
      <p:sp>
        <p:nvSpPr>
          <p:cNvPr id="13" name="Foliennummernplatzhalter 12">
            <a:extLst>
              <a:ext uri="{FF2B5EF4-FFF2-40B4-BE49-F238E27FC236}">
                <a16:creationId xmlns:a16="http://schemas.microsoft.com/office/drawing/2014/main" id="{27C032A2-1D63-4E8C-B705-1E524A77A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de-DE" noProof="0" smtClean="0"/>
              <a:t>4</a:t>
            </a:fld>
            <a:endParaRPr lang="de-DE" noProof="0" dirty="0"/>
          </a:p>
        </p:txBody>
      </p:sp>
      <p:pic>
        <p:nvPicPr>
          <p:cNvPr id="21" name="Grafik 20" descr="Ein Bild, das Uhr enthält.&#10;&#10;Automatisch generierte Beschreibung">
            <a:extLst>
              <a:ext uri="{FF2B5EF4-FFF2-40B4-BE49-F238E27FC236}">
                <a16:creationId xmlns:a16="http://schemas.microsoft.com/office/drawing/2014/main" id="{41D3DD85-21ED-46CF-BE4B-A2D632C385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0360" y="1761805"/>
            <a:ext cx="5815805" cy="1540800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1D4FBE38-4FFC-4E35-8A91-3D05250E30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0360" y="4354582"/>
            <a:ext cx="5840995" cy="154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99300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de-DE" dirty="0"/>
              <a:t>Projektanalyse – Folie 2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48949"/>
            <a:ext cx="11734800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Functionality of Shila</a:t>
            </a:r>
          </a:p>
          <a:p>
            <a:pPr algn="ctr" rtl="0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 Exchange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A5C026E-1AF2-4CD4-8436-8CBEAF5D8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de-DE" noProof="0" smtClean="0"/>
              <a:t>40</a:t>
            </a:fld>
            <a:endParaRPr lang="de-DE" noProof="0" dirty="0"/>
          </a:p>
        </p:txBody>
      </p:sp>
      <p:pic>
        <p:nvPicPr>
          <p:cNvPr id="5" name="Grafik 4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A15A8283-4580-438D-BF17-CECD8C2472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00" y="1460135"/>
            <a:ext cx="11520000" cy="433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09648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de-DE" dirty="0"/>
              <a:t>Projektanalyse – Folie 2</a:t>
            </a:r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F1644EFC-5EFD-4934-85A4-2484DF6DD4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71450" indent="-171450" rtl="0">
              <a:spcBef>
                <a:spcPts val="1200"/>
              </a:spcBef>
              <a:buClr>
                <a:schemeClr val="tx2"/>
              </a:buClr>
              <a:buFont typeface="Segoe UI Light" panose="020B0502040204020203" pitchFamily="34" charset="0"/>
              <a:buChar char="›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Introduction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cs typeface="Segoe UI" panose="020B0502040204020203" pitchFamily="34" charset="0"/>
            </a:endParaRPr>
          </a:p>
          <a:p>
            <a:pPr marL="0" indent="0" rtl="0">
              <a:spcBef>
                <a:spcPts val="1200"/>
              </a:spcBef>
              <a:buClr>
                <a:schemeClr val="tx2"/>
              </a:buClr>
              <a:buNone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cs typeface="Segoe UI" panose="020B0502040204020203" pitchFamily="34" charset="0"/>
            </a:endParaRPr>
          </a:p>
          <a:p>
            <a:pPr marL="171450" indent="-171450" rtl="0">
              <a:spcBef>
                <a:spcPts val="1200"/>
              </a:spcBef>
              <a:buClr>
                <a:schemeClr val="tx2"/>
              </a:buClr>
              <a:buFont typeface="Segoe UI Light" panose="020B0502040204020203" pitchFamily="34" charset="0"/>
              <a:buChar char="›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Functionality of Shila</a:t>
            </a:r>
          </a:p>
          <a:p>
            <a:pPr marL="0" indent="0" rtl="0">
              <a:spcBef>
                <a:spcPts val="1200"/>
              </a:spcBef>
              <a:buClr>
                <a:schemeClr val="tx2"/>
              </a:buClr>
              <a:buNone/>
            </a:pP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cs typeface="Segoe UI" panose="020B0502040204020203" pitchFamily="34" charset="0"/>
            </a:endParaRPr>
          </a:p>
          <a:p>
            <a:pPr marL="171450" indent="-171450" rtl="0">
              <a:spcBef>
                <a:spcPts val="1200"/>
              </a:spcBef>
              <a:buClr>
                <a:schemeClr val="tx2"/>
              </a:buClr>
              <a:buFont typeface="Segoe UI Light" panose="020B0502040204020203" pitchFamily="34" charset="0"/>
              <a:buChar char="›"/>
            </a:pPr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Segoe UI" panose="020B0502040204020203" pitchFamily="34" charset="0"/>
              </a:rPr>
              <a:t>Performance evaluation</a:t>
            </a:r>
          </a:p>
          <a:p>
            <a:pPr marL="171450" indent="-171450" rtl="0">
              <a:spcBef>
                <a:spcPts val="1200"/>
              </a:spcBef>
              <a:buClr>
                <a:schemeClr val="tx2"/>
              </a:buClr>
              <a:buFont typeface="Segoe UI Light" panose="020B0502040204020203" pitchFamily="34" charset="0"/>
              <a:buChar char="›"/>
            </a:pP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cs typeface="Segoe UI" panose="020B0502040204020203" pitchFamily="34" charset="0"/>
            </a:endParaRPr>
          </a:p>
          <a:p>
            <a:pPr marL="171450" indent="-171450" rtl="0">
              <a:spcBef>
                <a:spcPts val="1200"/>
              </a:spcBef>
              <a:buClr>
                <a:schemeClr val="tx2"/>
              </a:buClr>
              <a:buFont typeface="Segoe UI Light" panose="020B0502040204020203" pitchFamily="34" charset="0"/>
              <a:buChar char="›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Future work</a:t>
            </a:r>
            <a:endParaRPr lang="de-DE" sz="2800" dirty="0">
              <a:solidFill>
                <a:schemeClr val="tx1">
                  <a:lumMod val="75000"/>
                  <a:lumOff val="25000"/>
                </a:schemeClr>
              </a:solidFill>
              <a:cs typeface="Segoe UI" panose="020B0502040204020203" pitchFamily="34" charset="0"/>
            </a:endParaRP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uppieren 35" descr="Symbol, das einen Menschen und ein Zahnrad darstellt ">
            <a:extLst>
              <a:ext uri="{FF2B5EF4-FFF2-40B4-BE49-F238E27FC236}">
                <a16:creationId xmlns:a16="http://schemas.microsoft.com/office/drawing/2014/main" id="{ECC5F635-1712-4572-A9EC-F94E2199DDBD}"/>
              </a:ext>
            </a:extLst>
          </p:cNvPr>
          <p:cNvGrpSpPr/>
          <p:nvPr/>
        </p:nvGrpSpPr>
        <p:grpSpPr>
          <a:xfrm>
            <a:off x="7133464" y="5355478"/>
            <a:ext cx="338073" cy="339996"/>
            <a:chOff x="6450013" y="5349875"/>
            <a:chExt cx="279399" cy="280988"/>
          </a:xfrm>
          <a:solidFill>
            <a:schemeClr val="bg1"/>
          </a:solidFill>
        </p:grpSpPr>
        <p:sp>
          <p:nvSpPr>
            <p:cNvPr id="37" name="Freihandform 3673">
              <a:extLst>
                <a:ext uri="{FF2B5EF4-FFF2-40B4-BE49-F238E27FC236}">
                  <a16:creationId xmlns:a16="http://schemas.microsoft.com/office/drawing/2014/main" id="{D1391604-D4EC-48A8-AE57-EDF194392FB1}"/>
                </a:ext>
              </a:extLst>
            </p:cNvPr>
            <p:cNvSpPr>
              <a:spLocks/>
            </p:cNvSpPr>
            <p:nvPr/>
          </p:nvSpPr>
          <p:spPr bwMode="auto">
            <a:xfrm>
              <a:off x="6450013" y="5349875"/>
              <a:ext cx="182562" cy="238125"/>
            </a:xfrm>
            <a:custGeom>
              <a:avLst/>
              <a:gdLst>
                <a:gd name="T0" fmla="*/ 379 w 459"/>
                <a:gd name="T1" fmla="*/ 550 h 602"/>
                <a:gd name="T2" fmla="*/ 380 w 459"/>
                <a:gd name="T3" fmla="*/ 519 h 602"/>
                <a:gd name="T4" fmla="*/ 345 w 459"/>
                <a:gd name="T5" fmla="*/ 495 h 602"/>
                <a:gd name="T6" fmla="*/ 397 w 459"/>
                <a:gd name="T7" fmla="*/ 400 h 602"/>
                <a:gd name="T8" fmla="*/ 408 w 459"/>
                <a:gd name="T9" fmla="*/ 395 h 602"/>
                <a:gd name="T10" fmla="*/ 450 w 459"/>
                <a:gd name="T11" fmla="*/ 406 h 602"/>
                <a:gd name="T12" fmla="*/ 412 w 459"/>
                <a:gd name="T13" fmla="*/ 384 h 602"/>
                <a:gd name="T14" fmla="*/ 376 w 459"/>
                <a:gd name="T15" fmla="*/ 370 h 602"/>
                <a:gd name="T16" fmla="*/ 361 w 459"/>
                <a:gd name="T17" fmla="*/ 307 h 602"/>
                <a:gd name="T18" fmla="*/ 379 w 459"/>
                <a:gd name="T19" fmla="*/ 288 h 602"/>
                <a:gd name="T20" fmla="*/ 397 w 459"/>
                <a:gd name="T21" fmla="*/ 252 h 602"/>
                <a:gd name="T22" fmla="*/ 406 w 459"/>
                <a:gd name="T23" fmla="*/ 214 h 602"/>
                <a:gd name="T24" fmla="*/ 415 w 459"/>
                <a:gd name="T25" fmla="*/ 202 h 602"/>
                <a:gd name="T26" fmla="*/ 420 w 459"/>
                <a:gd name="T27" fmla="*/ 183 h 602"/>
                <a:gd name="T28" fmla="*/ 416 w 459"/>
                <a:gd name="T29" fmla="*/ 152 h 602"/>
                <a:gd name="T30" fmla="*/ 412 w 459"/>
                <a:gd name="T31" fmla="*/ 121 h 602"/>
                <a:gd name="T32" fmla="*/ 420 w 459"/>
                <a:gd name="T33" fmla="*/ 78 h 602"/>
                <a:gd name="T34" fmla="*/ 415 w 459"/>
                <a:gd name="T35" fmla="*/ 45 h 602"/>
                <a:gd name="T36" fmla="*/ 403 w 459"/>
                <a:gd name="T37" fmla="*/ 27 h 602"/>
                <a:gd name="T38" fmla="*/ 382 w 459"/>
                <a:gd name="T39" fmla="*/ 15 h 602"/>
                <a:gd name="T40" fmla="*/ 341 w 459"/>
                <a:gd name="T41" fmla="*/ 3 h 602"/>
                <a:gd name="T42" fmla="*/ 291 w 459"/>
                <a:gd name="T43" fmla="*/ 0 h 602"/>
                <a:gd name="T44" fmla="*/ 245 w 459"/>
                <a:gd name="T45" fmla="*/ 9 h 602"/>
                <a:gd name="T46" fmla="*/ 213 w 459"/>
                <a:gd name="T47" fmla="*/ 27 h 602"/>
                <a:gd name="T48" fmla="*/ 201 w 459"/>
                <a:gd name="T49" fmla="*/ 42 h 602"/>
                <a:gd name="T50" fmla="*/ 181 w 459"/>
                <a:gd name="T51" fmla="*/ 44 h 602"/>
                <a:gd name="T52" fmla="*/ 163 w 459"/>
                <a:gd name="T53" fmla="*/ 56 h 602"/>
                <a:gd name="T54" fmla="*/ 155 w 459"/>
                <a:gd name="T55" fmla="*/ 87 h 602"/>
                <a:gd name="T56" fmla="*/ 164 w 459"/>
                <a:gd name="T57" fmla="*/ 138 h 602"/>
                <a:gd name="T58" fmla="*/ 159 w 459"/>
                <a:gd name="T59" fmla="*/ 144 h 602"/>
                <a:gd name="T60" fmla="*/ 150 w 459"/>
                <a:gd name="T61" fmla="*/ 162 h 602"/>
                <a:gd name="T62" fmla="*/ 149 w 459"/>
                <a:gd name="T63" fmla="*/ 184 h 602"/>
                <a:gd name="T64" fmla="*/ 154 w 459"/>
                <a:gd name="T65" fmla="*/ 201 h 602"/>
                <a:gd name="T66" fmla="*/ 163 w 459"/>
                <a:gd name="T67" fmla="*/ 214 h 602"/>
                <a:gd name="T68" fmla="*/ 169 w 459"/>
                <a:gd name="T69" fmla="*/ 237 h 602"/>
                <a:gd name="T70" fmla="*/ 179 w 459"/>
                <a:gd name="T71" fmla="*/ 271 h 602"/>
                <a:gd name="T72" fmla="*/ 203 w 459"/>
                <a:gd name="T73" fmla="*/ 306 h 602"/>
                <a:gd name="T74" fmla="*/ 215 w 459"/>
                <a:gd name="T75" fmla="*/ 364 h 602"/>
                <a:gd name="T76" fmla="*/ 171 w 459"/>
                <a:gd name="T77" fmla="*/ 381 h 602"/>
                <a:gd name="T78" fmla="*/ 106 w 459"/>
                <a:gd name="T79" fmla="*/ 401 h 602"/>
                <a:gd name="T80" fmla="*/ 46 w 459"/>
                <a:gd name="T81" fmla="*/ 428 h 602"/>
                <a:gd name="T82" fmla="*/ 22 w 459"/>
                <a:gd name="T83" fmla="*/ 449 h 602"/>
                <a:gd name="T84" fmla="*/ 10 w 459"/>
                <a:gd name="T85" fmla="*/ 479 h 602"/>
                <a:gd name="T86" fmla="*/ 2 w 459"/>
                <a:gd name="T87" fmla="*/ 540 h 602"/>
                <a:gd name="T88" fmla="*/ 1 w 459"/>
                <a:gd name="T89" fmla="*/ 594 h 602"/>
                <a:gd name="T90" fmla="*/ 11 w 459"/>
                <a:gd name="T91" fmla="*/ 602 h 602"/>
                <a:gd name="T92" fmla="*/ 345 w 459"/>
                <a:gd name="T93" fmla="*/ 589 h 602"/>
                <a:gd name="T94" fmla="*/ 352 w 459"/>
                <a:gd name="T95" fmla="*/ 577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459" h="602">
                  <a:moveTo>
                    <a:pt x="352" y="577"/>
                  </a:moveTo>
                  <a:lnTo>
                    <a:pt x="380" y="560"/>
                  </a:lnTo>
                  <a:lnTo>
                    <a:pt x="379" y="550"/>
                  </a:lnTo>
                  <a:lnTo>
                    <a:pt x="379" y="540"/>
                  </a:lnTo>
                  <a:lnTo>
                    <a:pt x="379" y="530"/>
                  </a:lnTo>
                  <a:lnTo>
                    <a:pt x="380" y="519"/>
                  </a:lnTo>
                  <a:lnTo>
                    <a:pt x="352" y="503"/>
                  </a:lnTo>
                  <a:lnTo>
                    <a:pt x="348" y="499"/>
                  </a:lnTo>
                  <a:lnTo>
                    <a:pt x="345" y="495"/>
                  </a:lnTo>
                  <a:lnTo>
                    <a:pt x="345" y="490"/>
                  </a:lnTo>
                  <a:lnTo>
                    <a:pt x="346" y="486"/>
                  </a:lnTo>
                  <a:lnTo>
                    <a:pt x="397" y="400"/>
                  </a:lnTo>
                  <a:lnTo>
                    <a:pt x="399" y="397"/>
                  </a:lnTo>
                  <a:lnTo>
                    <a:pt x="403" y="395"/>
                  </a:lnTo>
                  <a:lnTo>
                    <a:pt x="408" y="395"/>
                  </a:lnTo>
                  <a:lnTo>
                    <a:pt x="413" y="396"/>
                  </a:lnTo>
                  <a:lnTo>
                    <a:pt x="441" y="413"/>
                  </a:lnTo>
                  <a:lnTo>
                    <a:pt x="450" y="406"/>
                  </a:lnTo>
                  <a:lnTo>
                    <a:pt x="459" y="401"/>
                  </a:lnTo>
                  <a:lnTo>
                    <a:pt x="424" y="388"/>
                  </a:lnTo>
                  <a:lnTo>
                    <a:pt x="412" y="384"/>
                  </a:lnTo>
                  <a:lnTo>
                    <a:pt x="400" y="379"/>
                  </a:lnTo>
                  <a:lnTo>
                    <a:pt x="389" y="375"/>
                  </a:lnTo>
                  <a:lnTo>
                    <a:pt x="376" y="370"/>
                  </a:lnTo>
                  <a:lnTo>
                    <a:pt x="368" y="368"/>
                  </a:lnTo>
                  <a:lnTo>
                    <a:pt x="361" y="364"/>
                  </a:lnTo>
                  <a:lnTo>
                    <a:pt x="361" y="307"/>
                  </a:lnTo>
                  <a:lnTo>
                    <a:pt x="366" y="302"/>
                  </a:lnTo>
                  <a:lnTo>
                    <a:pt x="372" y="297"/>
                  </a:lnTo>
                  <a:lnTo>
                    <a:pt x="379" y="288"/>
                  </a:lnTo>
                  <a:lnTo>
                    <a:pt x="385" y="279"/>
                  </a:lnTo>
                  <a:lnTo>
                    <a:pt x="391" y="266"/>
                  </a:lnTo>
                  <a:lnTo>
                    <a:pt x="397" y="252"/>
                  </a:lnTo>
                  <a:lnTo>
                    <a:pt x="400" y="235"/>
                  </a:lnTo>
                  <a:lnTo>
                    <a:pt x="402" y="216"/>
                  </a:lnTo>
                  <a:lnTo>
                    <a:pt x="406" y="214"/>
                  </a:lnTo>
                  <a:lnTo>
                    <a:pt x="409" y="211"/>
                  </a:lnTo>
                  <a:lnTo>
                    <a:pt x="412" y="207"/>
                  </a:lnTo>
                  <a:lnTo>
                    <a:pt x="415" y="202"/>
                  </a:lnTo>
                  <a:lnTo>
                    <a:pt x="417" y="197"/>
                  </a:lnTo>
                  <a:lnTo>
                    <a:pt x="418" y="191"/>
                  </a:lnTo>
                  <a:lnTo>
                    <a:pt x="420" y="183"/>
                  </a:lnTo>
                  <a:lnTo>
                    <a:pt x="420" y="175"/>
                  </a:lnTo>
                  <a:lnTo>
                    <a:pt x="420" y="164"/>
                  </a:lnTo>
                  <a:lnTo>
                    <a:pt x="416" y="152"/>
                  </a:lnTo>
                  <a:lnTo>
                    <a:pt x="412" y="144"/>
                  </a:lnTo>
                  <a:lnTo>
                    <a:pt x="406" y="137"/>
                  </a:lnTo>
                  <a:lnTo>
                    <a:pt x="412" y="121"/>
                  </a:lnTo>
                  <a:lnTo>
                    <a:pt x="417" y="101"/>
                  </a:lnTo>
                  <a:lnTo>
                    <a:pt x="420" y="89"/>
                  </a:lnTo>
                  <a:lnTo>
                    <a:pt x="420" y="78"/>
                  </a:lnTo>
                  <a:lnTo>
                    <a:pt x="420" y="65"/>
                  </a:lnTo>
                  <a:lnTo>
                    <a:pt x="417" y="53"/>
                  </a:lnTo>
                  <a:lnTo>
                    <a:pt x="415" y="45"/>
                  </a:lnTo>
                  <a:lnTo>
                    <a:pt x="412" y="39"/>
                  </a:lnTo>
                  <a:lnTo>
                    <a:pt x="407" y="34"/>
                  </a:lnTo>
                  <a:lnTo>
                    <a:pt x="403" y="27"/>
                  </a:lnTo>
                  <a:lnTo>
                    <a:pt x="397" y="24"/>
                  </a:lnTo>
                  <a:lnTo>
                    <a:pt x="390" y="18"/>
                  </a:lnTo>
                  <a:lnTo>
                    <a:pt x="382" y="15"/>
                  </a:lnTo>
                  <a:lnTo>
                    <a:pt x="376" y="12"/>
                  </a:lnTo>
                  <a:lnTo>
                    <a:pt x="359" y="7"/>
                  </a:lnTo>
                  <a:lnTo>
                    <a:pt x="341" y="3"/>
                  </a:lnTo>
                  <a:lnTo>
                    <a:pt x="325" y="0"/>
                  </a:lnTo>
                  <a:lnTo>
                    <a:pt x="307" y="0"/>
                  </a:lnTo>
                  <a:lnTo>
                    <a:pt x="291" y="0"/>
                  </a:lnTo>
                  <a:lnTo>
                    <a:pt x="276" y="2"/>
                  </a:lnTo>
                  <a:lnTo>
                    <a:pt x="260" y="6"/>
                  </a:lnTo>
                  <a:lnTo>
                    <a:pt x="245" y="9"/>
                  </a:lnTo>
                  <a:lnTo>
                    <a:pt x="231" y="16"/>
                  </a:lnTo>
                  <a:lnTo>
                    <a:pt x="218" y="22"/>
                  </a:lnTo>
                  <a:lnTo>
                    <a:pt x="213" y="27"/>
                  </a:lnTo>
                  <a:lnTo>
                    <a:pt x="209" y="31"/>
                  </a:lnTo>
                  <a:lnTo>
                    <a:pt x="204" y="36"/>
                  </a:lnTo>
                  <a:lnTo>
                    <a:pt x="201" y="42"/>
                  </a:lnTo>
                  <a:lnTo>
                    <a:pt x="194" y="42"/>
                  </a:lnTo>
                  <a:lnTo>
                    <a:pt x="187" y="43"/>
                  </a:lnTo>
                  <a:lnTo>
                    <a:pt x="181" y="44"/>
                  </a:lnTo>
                  <a:lnTo>
                    <a:pt x="176" y="45"/>
                  </a:lnTo>
                  <a:lnTo>
                    <a:pt x="168" y="51"/>
                  </a:lnTo>
                  <a:lnTo>
                    <a:pt x="163" y="56"/>
                  </a:lnTo>
                  <a:lnTo>
                    <a:pt x="158" y="65"/>
                  </a:lnTo>
                  <a:lnTo>
                    <a:pt x="155" y="75"/>
                  </a:lnTo>
                  <a:lnTo>
                    <a:pt x="155" y="87"/>
                  </a:lnTo>
                  <a:lnTo>
                    <a:pt x="155" y="98"/>
                  </a:lnTo>
                  <a:lnTo>
                    <a:pt x="159" y="120"/>
                  </a:lnTo>
                  <a:lnTo>
                    <a:pt x="164" y="138"/>
                  </a:lnTo>
                  <a:lnTo>
                    <a:pt x="164" y="139"/>
                  </a:lnTo>
                  <a:lnTo>
                    <a:pt x="164" y="139"/>
                  </a:lnTo>
                  <a:lnTo>
                    <a:pt x="159" y="144"/>
                  </a:lnTo>
                  <a:lnTo>
                    <a:pt x="154" y="151"/>
                  </a:lnTo>
                  <a:lnTo>
                    <a:pt x="151" y="156"/>
                  </a:lnTo>
                  <a:lnTo>
                    <a:pt x="150" y="162"/>
                  </a:lnTo>
                  <a:lnTo>
                    <a:pt x="149" y="170"/>
                  </a:lnTo>
                  <a:lnTo>
                    <a:pt x="149" y="176"/>
                  </a:lnTo>
                  <a:lnTo>
                    <a:pt x="149" y="184"/>
                  </a:lnTo>
                  <a:lnTo>
                    <a:pt x="150" y="191"/>
                  </a:lnTo>
                  <a:lnTo>
                    <a:pt x="151" y="196"/>
                  </a:lnTo>
                  <a:lnTo>
                    <a:pt x="154" y="201"/>
                  </a:lnTo>
                  <a:lnTo>
                    <a:pt x="156" y="206"/>
                  </a:lnTo>
                  <a:lnTo>
                    <a:pt x="159" y="210"/>
                  </a:lnTo>
                  <a:lnTo>
                    <a:pt x="163" y="214"/>
                  </a:lnTo>
                  <a:lnTo>
                    <a:pt x="167" y="216"/>
                  </a:lnTo>
                  <a:lnTo>
                    <a:pt x="168" y="227"/>
                  </a:lnTo>
                  <a:lnTo>
                    <a:pt x="169" y="237"/>
                  </a:lnTo>
                  <a:lnTo>
                    <a:pt x="172" y="246"/>
                  </a:lnTo>
                  <a:lnTo>
                    <a:pt x="174" y="255"/>
                  </a:lnTo>
                  <a:lnTo>
                    <a:pt x="179" y="271"/>
                  </a:lnTo>
                  <a:lnTo>
                    <a:pt x="187" y="286"/>
                  </a:lnTo>
                  <a:lnTo>
                    <a:pt x="195" y="297"/>
                  </a:lnTo>
                  <a:lnTo>
                    <a:pt x="203" y="306"/>
                  </a:lnTo>
                  <a:lnTo>
                    <a:pt x="210" y="314"/>
                  </a:lnTo>
                  <a:lnTo>
                    <a:pt x="215" y="319"/>
                  </a:lnTo>
                  <a:lnTo>
                    <a:pt x="215" y="364"/>
                  </a:lnTo>
                  <a:lnTo>
                    <a:pt x="201" y="369"/>
                  </a:lnTo>
                  <a:lnTo>
                    <a:pt x="186" y="375"/>
                  </a:lnTo>
                  <a:lnTo>
                    <a:pt x="171" y="381"/>
                  </a:lnTo>
                  <a:lnTo>
                    <a:pt x="155" y="384"/>
                  </a:lnTo>
                  <a:lnTo>
                    <a:pt x="129" y="393"/>
                  </a:lnTo>
                  <a:lnTo>
                    <a:pt x="106" y="401"/>
                  </a:lnTo>
                  <a:lnTo>
                    <a:pt x="83" y="410"/>
                  </a:lnTo>
                  <a:lnTo>
                    <a:pt x="64" y="419"/>
                  </a:lnTo>
                  <a:lnTo>
                    <a:pt x="46" y="428"/>
                  </a:lnTo>
                  <a:lnTo>
                    <a:pt x="32" y="438"/>
                  </a:lnTo>
                  <a:lnTo>
                    <a:pt x="27" y="444"/>
                  </a:lnTo>
                  <a:lnTo>
                    <a:pt x="22" y="449"/>
                  </a:lnTo>
                  <a:lnTo>
                    <a:pt x="18" y="455"/>
                  </a:lnTo>
                  <a:lnTo>
                    <a:pt x="15" y="460"/>
                  </a:lnTo>
                  <a:lnTo>
                    <a:pt x="10" y="479"/>
                  </a:lnTo>
                  <a:lnTo>
                    <a:pt x="6" y="499"/>
                  </a:lnTo>
                  <a:lnTo>
                    <a:pt x="4" y="521"/>
                  </a:lnTo>
                  <a:lnTo>
                    <a:pt x="2" y="540"/>
                  </a:lnTo>
                  <a:lnTo>
                    <a:pt x="0" y="573"/>
                  </a:lnTo>
                  <a:lnTo>
                    <a:pt x="0" y="589"/>
                  </a:lnTo>
                  <a:lnTo>
                    <a:pt x="1" y="594"/>
                  </a:lnTo>
                  <a:lnTo>
                    <a:pt x="4" y="598"/>
                  </a:lnTo>
                  <a:lnTo>
                    <a:pt x="7" y="600"/>
                  </a:lnTo>
                  <a:lnTo>
                    <a:pt x="11" y="602"/>
                  </a:lnTo>
                  <a:lnTo>
                    <a:pt x="350" y="602"/>
                  </a:lnTo>
                  <a:lnTo>
                    <a:pt x="346" y="594"/>
                  </a:lnTo>
                  <a:lnTo>
                    <a:pt x="345" y="589"/>
                  </a:lnTo>
                  <a:lnTo>
                    <a:pt x="345" y="585"/>
                  </a:lnTo>
                  <a:lnTo>
                    <a:pt x="348" y="581"/>
                  </a:lnTo>
                  <a:lnTo>
                    <a:pt x="352" y="5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8" name="Freihandform 3674">
              <a:extLst>
                <a:ext uri="{FF2B5EF4-FFF2-40B4-BE49-F238E27FC236}">
                  <a16:creationId xmlns:a16="http://schemas.microsoft.com/office/drawing/2014/main" id="{44A4D0F8-0767-41BC-BE62-0AED99EC8B2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97650" y="5497513"/>
              <a:ext cx="131762" cy="133350"/>
            </a:xfrm>
            <a:custGeom>
              <a:avLst/>
              <a:gdLst>
                <a:gd name="T0" fmla="*/ 151 w 332"/>
                <a:gd name="T1" fmla="*/ 243 h 336"/>
                <a:gd name="T2" fmla="*/ 129 w 332"/>
                <a:gd name="T3" fmla="*/ 235 h 336"/>
                <a:gd name="T4" fmla="*/ 111 w 332"/>
                <a:gd name="T5" fmla="*/ 222 h 336"/>
                <a:gd name="T6" fmla="*/ 97 w 332"/>
                <a:gd name="T7" fmla="*/ 204 h 336"/>
                <a:gd name="T8" fmla="*/ 89 w 332"/>
                <a:gd name="T9" fmla="*/ 182 h 336"/>
                <a:gd name="T10" fmla="*/ 88 w 332"/>
                <a:gd name="T11" fmla="*/ 159 h 336"/>
                <a:gd name="T12" fmla="*/ 94 w 332"/>
                <a:gd name="T13" fmla="*/ 136 h 336"/>
                <a:gd name="T14" fmla="*/ 106 w 332"/>
                <a:gd name="T15" fmla="*/ 117 h 336"/>
                <a:gd name="T16" fmla="*/ 122 w 332"/>
                <a:gd name="T17" fmla="*/ 103 h 336"/>
                <a:gd name="T18" fmla="*/ 143 w 332"/>
                <a:gd name="T19" fmla="*/ 92 h 336"/>
                <a:gd name="T20" fmla="*/ 166 w 332"/>
                <a:gd name="T21" fmla="*/ 89 h 336"/>
                <a:gd name="T22" fmla="*/ 189 w 332"/>
                <a:gd name="T23" fmla="*/ 92 h 336"/>
                <a:gd name="T24" fmla="*/ 210 w 332"/>
                <a:gd name="T25" fmla="*/ 103 h 336"/>
                <a:gd name="T26" fmla="*/ 226 w 332"/>
                <a:gd name="T27" fmla="*/ 117 h 336"/>
                <a:gd name="T28" fmla="*/ 238 w 332"/>
                <a:gd name="T29" fmla="*/ 136 h 336"/>
                <a:gd name="T30" fmla="*/ 243 w 332"/>
                <a:gd name="T31" fmla="*/ 159 h 336"/>
                <a:gd name="T32" fmla="*/ 242 w 332"/>
                <a:gd name="T33" fmla="*/ 182 h 336"/>
                <a:gd name="T34" fmla="*/ 234 w 332"/>
                <a:gd name="T35" fmla="*/ 204 h 336"/>
                <a:gd name="T36" fmla="*/ 221 w 332"/>
                <a:gd name="T37" fmla="*/ 222 h 336"/>
                <a:gd name="T38" fmla="*/ 203 w 332"/>
                <a:gd name="T39" fmla="*/ 235 h 336"/>
                <a:gd name="T40" fmla="*/ 181 w 332"/>
                <a:gd name="T41" fmla="*/ 243 h 336"/>
                <a:gd name="T42" fmla="*/ 306 w 332"/>
                <a:gd name="T43" fmla="*/ 204 h 336"/>
                <a:gd name="T44" fmla="*/ 300 w 332"/>
                <a:gd name="T45" fmla="*/ 195 h 336"/>
                <a:gd name="T46" fmla="*/ 302 w 332"/>
                <a:gd name="T47" fmla="*/ 167 h 336"/>
                <a:gd name="T48" fmla="*/ 300 w 332"/>
                <a:gd name="T49" fmla="*/ 139 h 336"/>
                <a:gd name="T50" fmla="*/ 306 w 332"/>
                <a:gd name="T51" fmla="*/ 130 h 336"/>
                <a:gd name="T52" fmla="*/ 269 w 332"/>
                <a:gd name="T53" fmla="*/ 64 h 336"/>
                <a:gd name="T54" fmla="*/ 257 w 332"/>
                <a:gd name="T55" fmla="*/ 65 h 336"/>
                <a:gd name="T56" fmla="*/ 242 w 332"/>
                <a:gd name="T57" fmla="*/ 53 h 336"/>
                <a:gd name="T58" fmla="*/ 215 w 332"/>
                <a:gd name="T59" fmla="*/ 35 h 336"/>
                <a:gd name="T60" fmla="*/ 207 w 332"/>
                <a:gd name="T61" fmla="*/ 27 h 336"/>
                <a:gd name="T62" fmla="*/ 135 w 332"/>
                <a:gd name="T63" fmla="*/ 0 h 336"/>
                <a:gd name="T64" fmla="*/ 133 w 332"/>
                <a:gd name="T65" fmla="*/ 31 h 336"/>
                <a:gd name="T66" fmla="*/ 113 w 332"/>
                <a:gd name="T67" fmla="*/ 41 h 336"/>
                <a:gd name="T68" fmla="*/ 77 w 332"/>
                <a:gd name="T69" fmla="*/ 63 h 336"/>
                <a:gd name="T70" fmla="*/ 67 w 332"/>
                <a:gd name="T71" fmla="*/ 65 h 336"/>
                <a:gd name="T72" fmla="*/ 0 w 332"/>
                <a:gd name="T73" fmla="*/ 114 h 336"/>
                <a:gd name="T74" fmla="*/ 31 w 332"/>
                <a:gd name="T75" fmla="*/ 135 h 336"/>
                <a:gd name="T76" fmla="*/ 30 w 332"/>
                <a:gd name="T77" fmla="*/ 154 h 336"/>
                <a:gd name="T78" fmla="*/ 31 w 332"/>
                <a:gd name="T79" fmla="*/ 191 h 336"/>
                <a:gd name="T80" fmla="*/ 29 w 332"/>
                <a:gd name="T81" fmla="*/ 202 h 336"/>
                <a:gd name="T82" fmla="*/ 38 w 332"/>
                <a:gd name="T83" fmla="*/ 284 h 336"/>
                <a:gd name="T84" fmla="*/ 71 w 332"/>
                <a:gd name="T85" fmla="*/ 267 h 336"/>
                <a:gd name="T86" fmla="*/ 89 w 332"/>
                <a:gd name="T87" fmla="*/ 279 h 336"/>
                <a:gd name="T88" fmla="*/ 139 w 332"/>
                <a:gd name="T89" fmla="*/ 300 h 336"/>
                <a:gd name="T90" fmla="*/ 146 w 332"/>
                <a:gd name="T91" fmla="*/ 308 h 336"/>
                <a:gd name="T92" fmla="*/ 207 w 332"/>
                <a:gd name="T93" fmla="*/ 336 h 336"/>
                <a:gd name="T94" fmla="*/ 208 w 332"/>
                <a:gd name="T95" fmla="*/ 306 h 336"/>
                <a:gd name="T96" fmla="*/ 223 w 332"/>
                <a:gd name="T97" fmla="*/ 297 h 336"/>
                <a:gd name="T98" fmla="*/ 246 w 332"/>
                <a:gd name="T99" fmla="*/ 279 h 336"/>
                <a:gd name="T100" fmla="*/ 257 w 332"/>
                <a:gd name="T101" fmla="*/ 268 h 336"/>
                <a:gd name="T102" fmla="*/ 269 w 332"/>
                <a:gd name="T103" fmla="*/ 270 h 336"/>
                <a:gd name="T104" fmla="*/ 306 w 332"/>
                <a:gd name="T105" fmla="*/ 204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32" h="336">
                  <a:moveTo>
                    <a:pt x="166" y="245"/>
                  </a:moveTo>
                  <a:lnTo>
                    <a:pt x="158" y="244"/>
                  </a:lnTo>
                  <a:lnTo>
                    <a:pt x="151" y="243"/>
                  </a:lnTo>
                  <a:lnTo>
                    <a:pt x="143" y="241"/>
                  </a:lnTo>
                  <a:lnTo>
                    <a:pt x="135" y="239"/>
                  </a:lnTo>
                  <a:lnTo>
                    <a:pt x="129" y="235"/>
                  </a:lnTo>
                  <a:lnTo>
                    <a:pt x="122" y="231"/>
                  </a:lnTo>
                  <a:lnTo>
                    <a:pt x="116" y="227"/>
                  </a:lnTo>
                  <a:lnTo>
                    <a:pt x="111" y="222"/>
                  </a:lnTo>
                  <a:lnTo>
                    <a:pt x="106" y="217"/>
                  </a:lnTo>
                  <a:lnTo>
                    <a:pt x="101" y="211"/>
                  </a:lnTo>
                  <a:lnTo>
                    <a:pt x="97" y="204"/>
                  </a:lnTo>
                  <a:lnTo>
                    <a:pt x="94" y="198"/>
                  </a:lnTo>
                  <a:lnTo>
                    <a:pt x="92" y="190"/>
                  </a:lnTo>
                  <a:lnTo>
                    <a:pt x="89" y="182"/>
                  </a:lnTo>
                  <a:lnTo>
                    <a:pt x="88" y="175"/>
                  </a:lnTo>
                  <a:lnTo>
                    <a:pt x="88" y="167"/>
                  </a:lnTo>
                  <a:lnTo>
                    <a:pt x="88" y="159"/>
                  </a:lnTo>
                  <a:lnTo>
                    <a:pt x="89" y="151"/>
                  </a:lnTo>
                  <a:lnTo>
                    <a:pt x="92" y="144"/>
                  </a:lnTo>
                  <a:lnTo>
                    <a:pt x="94" y="136"/>
                  </a:lnTo>
                  <a:lnTo>
                    <a:pt x="97" y="130"/>
                  </a:lnTo>
                  <a:lnTo>
                    <a:pt x="101" y="123"/>
                  </a:lnTo>
                  <a:lnTo>
                    <a:pt x="106" y="117"/>
                  </a:lnTo>
                  <a:lnTo>
                    <a:pt x="111" y="112"/>
                  </a:lnTo>
                  <a:lnTo>
                    <a:pt x="116" y="106"/>
                  </a:lnTo>
                  <a:lnTo>
                    <a:pt x="122" y="103"/>
                  </a:lnTo>
                  <a:lnTo>
                    <a:pt x="129" y="99"/>
                  </a:lnTo>
                  <a:lnTo>
                    <a:pt x="135" y="95"/>
                  </a:lnTo>
                  <a:lnTo>
                    <a:pt x="143" y="92"/>
                  </a:lnTo>
                  <a:lnTo>
                    <a:pt x="151" y="90"/>
                  </a:lnTo>
                  <a:lnTo>
                    <a:pt x="158" y="90"/>
                  </a:lnTo>
                  <a:lnTo>
                    <a:pt x="166" y="89"/>
                  </a:lnTo>
                  <a:lnTo>
                    <a:pt x="174" y="90"/>
                  </a:lnTo>
                  <a:lnTo>
                    <a:pt x="181" y="90"/>
                  </a:lnTo>
                  <a:lnTo>
                    <a:pt x="189" y="92"/>
                  </a:lnTo>
                  <a:lnTo>
                    <a:pt x="196" y="95"/>
                  </a:lnTo>
                  <a:lnTo>
                    <a:pt x="203" y="99"/>
                  </a:lnTo>
                  <a:lnTo>
                    <a:pt x="210" y="103"/>
                  </a:lnTo>
                  <a:lnTo>
                    <a:pt x="215" y="106"/>
                  </a:lnTo>
                  <a:lnTo>
                    <a:pt x="221" y="112"/>
                  </a:lnTo>
                  <a:lnTo>
                    <a:pt x="226" y="117"/>
                  </a:lnTo>
                  <a:lnTo>
                    <a:pt x="230" y="123"/>
                  </a:lnTo>
                  <a:lnTo>
                    <a:pt x="234" y="130"/>
                  </a:lnTo>
                  <a:lnTo>
                    <a:pt x="238" y="136"/>
                  </a:lnTo>
                  <a:lnTo>
                    <a:pt x="241" y="144"/>
                  </a:lnTo>
                  <a:lnTo>
                    <a:pt x="242" y="151"/>
                  </a:lnTo>
                  <a:lnTo>
                    <a:pt x="243" y="159"/>
                  </a:lnTo>
                  <a:lnTo>
                    <a:pt x="244" y="167"/>
                  </a:lnTo>
                  <a:lnTo>
                    <a:pt x="243" y="175"/>
                  </a:lnTo>
                  <a:lnTo>
                    <a:pt x="242" y="182"/>
                  </a:lnTo>
                  <a:lnTo>
                    <a:pt x="241" y="190"/>
                  </a:lnTo>
                  <a:lnTo>
                    <a:pt x="238" y="198"/>
                  </a:lnTo>
                  <a:lnTo>
                    <a:pt x="234" y="204"/>
                  </a:lnTo>
                  <a:lnTo>
                    <a:pt x="230" y="211"/>
                  </a:lnTo>
                  <a:lnTo>
                    <a:pt x="226" y="217"/>
                  </a:lnTo>
                  <a:lnTo>
                    <a:pt x="221" y="222"/>
                  </a:lnTo>
                  <a:lnTo>
                    <a:pt x="215" y="227"/>
                  </a:lnTo>
                  <a:lnTo>
                    <a:pt x="210" y="231"/>
                  </a:lnTo>
                  <a:lnTo>
                    <a:pt x="203" y="235"/>
                  </a:lnTo>
                  <a:lnTo>
                    <a:pt x="196" y="239"/>
                  </a:lnTo>
                  <a:lnTo>
                    <a:pt x="189" y="241"/>
                  </a:lnTo>
                  <a:lnTo>
                    <a:pt x="181" y="243"/>
                  </a:lnTo>
                  <a:lnTo>
                    <a:pt x="174" y="244"/>
                  </a:lnTo>
                  <a:lnTo>
                    <a:pt x="166" y="245"/>
                  </a:lnTo>
                  <a:close/>
                  <a:moveTo>
                    <a:pt x="306" y="204"/>
                  </a:moveTo>
                  <a:lnTo>
                    <a:pt x="302" y="202"/>
                  </a:lnTo>
                  <a:lnTo>
                    <a:pt x="301" y="199"/>
                  </a:lnTo>
                  <a:lnTo>
                    <a:pt x="300" y="195"/>
                  </a:lnTo>
                  <a:lnTo>
                    <a:pt x="300" y="191"/>
                  </a:lnTo>
                  <a:lnTo>
                    <a:pt x="302" y="180"/>
                  </a:lnTo>
                  <a:lnTo>
                    <a:pt x="302" y="167"/>
                  </a:lnTo>
                  <a:lnTo>
                    <a:pt x="302" y="154"/>
                  </a:lnTo>
                  <a:lnTo>
                    <a:pt x="300" y="142"/>
                  </a:lnTo>
                  <a:lnTo>
                    <a:pt x="300" y="139"/>
                  </a:lnTo>
                  <a:lnTo>
                    <a:pt x="301" y="135"/>
                  </a:lnTo>
                  <a:lnTo>
                    <a:pt x="302" y="132"/>
                  </a:lnTo>
                  <a:lnTo>
                    <a:pt x="306" y="130"/>
                  </a:lnTo>
                  <a:lnTo>
                    <a:pt x="332" y="114"/>
                  </a:lnTo>
                  <a:lnTo>
                    <a:pt x="293" y="50"/>
                  </a:lnTo>
                  <a:lnTo>
                    <a:pt x="269" y="64"/>
                  </a:lnTo>
                  <a:lnTo>
                    <a:pt x="265" y="65"/>
                  </a:lnTo>
                  <a:lnTo>
                    <a:pt x="261" y="65"/>
                  </a:lnTo>
                  <a:lnTo>
                    <a:pt x="257" y="65"/>
                  </a:lnTo>
                  <a:lnTo>
                    <a:pt x="255" y="63"/>
                  </a:lnTo>
                  <a:lnTo>
                    <a:pt x="251" y="59"/>
                  </a:lnTo>
                  <a:lnTo>
                    <a:pt x="242" y="53"/>
                  </a:lnTo>
                  <a:lnTo>
                    <a:pt x="233" y="45"/>
                  </a:lnTo>
                  <a:lnTo>
                    <a:pt x="224" y="40"/>
                  </a:lnTo>
                  <a:lnTo>
                    <a:pt x="215" y="35"/>
                  </a:lnTo>
                  <a:lnTo>
                    <a:pt x="211" y="33"/>
                  </a:lnTo>
                  <a:lnTo>
                    <a:pt x="208" y="31"/>
                  </a:lnTo>
                  <a:lnTo>
                    <a:pt x="207" y="27"/>
                  </a:lnTo>
                  <a:lnTo>
                    <a:pt x="207" y="24"/>
                  </a:lnTo>
                  <a:lnTo>
                    <a:pt x="207" y="0"/>
                  </a:lnTo>
                  <a:lnTo>
                    <a:pt x="135" y="0"/>
                  </a:lnTo>
                  <a:lnTo>
                    <a:pt x="135" y="24"/>
                  </a:lnTo>
                  <a:lnTo>
                    <a:pt x="134" y="27"/>
                  </a:lnTo>
                  <a:lnTo>
                    <a:pt x="133" y="31"/>
                  </a:lnTo>
                  <a:lnTo>
                    <a:pt x="130" y="33"/>
                  </a:lnTo>
                  <a:lnTo>
                    <a:pt x="126" y="35"/>
                  </a:lnTo>
                  <a:lnTo>
                    <a:pt x="113" y="41"/>
                  </a:lnTo>
                  <a:lnTo>
                    <a:pt x="101" y="47"/>
                  </a:lnTo>
                  <a:lnTo>
                    <a:pt x="88" y="55"/>
                  </a:lnTo>
                  <a:lnTo>
                    <a:pt x="77" y="63"/>
                  </a:lnTo>
                  <a:lnTo>
                    <a:pt x="75" y="65"/>
                  </a:lnTo>
                  <a:lnTo>
                    <a:pt x="71" y="65"/>
                  </a:lnTo>
                  <a:lnTo>
                    <a:pt x="67" y="65"/>
                  </a:lnTo>
                  <a:lnTo>
                    <a:pt x="63" y="64"/>
                  </a:lnTo>
                  <a:lnTo>
                    <a:pt x="38" y="50"/>
                  </a:lnTo>
                  <a:lnTo>
                    <a:pt x="0" y="114"/>
                  </a:lnTo>
                  <a:lnTo>
                    <a:pt x="26" y="130"/>
                  </a:lnTo>
                  <a:lnTo>
                    <a:pt x="29" y="132"/>
                  </a:lnTo>
                  <a:lnTo>
                    <a:pt x="31" y="135"/>
                  </a:lnTo>
                  <a:lnTo>
                    <a:pt x="33" y="139"/>
                  </a:lnTo>
                  <a:lnTo>
                    <a:pt x="31" y="142"/>
                  </a:lnTo>
                  <a:lnTo>
                    <a:pt x="30" y="154"/>
                  </a:lnTo>
                  <a:lnTo>
                    <a:pt x="30" y="167"/>
                  </a:lnTo>
                  <a:lnTo>
                    <a:pt x="30" y="178"/>
                  </a:lnTo>
                  <a:lnTo>
                    <a:pt x="31" y="191"/>
                  </a:lnTo>
                  <a:lnTo>
                    <a:pt x="33" y="195"/>
                  </a:lnTo>
                  <a:lnTo>
                    <a:pt x="31" y="199"/>
                  </a:lnTo>
                  <a:lnTo>
                    <a:pt x="29" y="202"/>
                  </a:lnTo>
                  <a:lnTo>
                    <a:pt x="26" y="204"/>
                  </a:lnTo>
                  <a:lnTo>
                    <a:pt x="0" y="220"/>
                  </a:lnTo>
                  <a:lnTo>
                    <a:pt x="38" y="284"/>
                  </a:lnTo>
                  <a:lnTo>
                    <a:pt x="63" y="270"/>
                  </a:lnTo>
                  <a:lnTo>
                    <a:pt x="67" y="268"/>
                  </a:lnTo>
                  <a:lnTo>
                    <a:pt x="71" y="267"/>
                  </a:lnTo>
                  <a:lnTo>
                    <a:pt x="75" y="268"/>
                  </a:lnTo>
                  <a:lnTo>
                    <a:pt x="77" y="271"/>
                  </a:lnTo>
                  <a:lnTo>
                    <a:pt x="89" y="279"/>
                  </a:lnTo>
                  <a:lnTo>
                    <a:pt x="106" y="286"/>
                  </a:lnTo>
                  <a:lnTo>
                    <a:pt x="124" y="295"/>
                  </a:lnTo>
                  <a:lnTo>
                    <a:pt x="139" y="300"/>
                  </a:lnTo>
                  <a:lnTo>
                    <a:pt x="142" y="303"/>
                  </a:lnTo>
                  <a:lnTo>
                    <a:pt x="144" y="306"/>
                  </a:lnTo>
                  <a:lnTo>
                    <a:pt x="146" y="308"/>
                  </a:lnTo>
                  <a:lnTo>
                    <a:pt x="147" y="312"/>
                  </a:lnTo>
                  <a:lnTo>
                    <a:pt x="147" y="336"/>
                  </a:lnTo>
                  <a:lnTo>
                    <a:pt x="207" y="336"/>
                  </a:lnTo>
                  <a:lnTo>
                    <a:pt x="207" y="312"/>
                  </a:lnTo>
                  <a:lnTo>
                    <a:pt x="207" y="308"/>
                  </a:lnTo>
                  <a:lnTo>
                    <a:pt x="208" y="306"/>
                  </a:lnTo>
                  <a:lnTo>
                    <a:pt x="211" y="303"/>
                  </a:lnTo>
                  <a:lnTo>
                    <a:pt x="215" y="300"/>
                  </a:lnTo>
                  <a:lnTo>
                    <a:pt x="223" y="297"/>
                  </a:lnTo>
                  <a:lnTo>
                    <a:pt x="230" y="291"/>
                  </a:lnTo>
                  <a:lnTo>
                    <a:pt x="238" y="285"/>
                  </a:lnTo>
                  <a:lnTo>
                    <a:pt x="246" y="279"/>
                  </a:lnTo>
                  <a:lnTo>
                    <a:pt x="250" y="275"/>
                  </a:lnTo>
                  <a:lnTo>
                    <a:pt x="255" y="271"/>
                  </a:lnTo>
                  <a:lnTo>
                    <a:pt x="257" y="268"/>
                  </a:lnTo>
                  <a:lnTo>
                    <a:pt x="261" y="267"/>
                  </a:lnTo>
                  <a:lnTo>
                    <a:pt x="265" y="268"/>
                  </a:lnTo>
                  <a:lnTo>
                    <a:pt x="269" y="270"/>
                  </a:lnTo>
                  <a:lnTo>
                    <a:pt x="295" y="284"/>
                  </a:lnTo>
                  <a:lnTo>
                    <a:pt x="332" y="220"/>
                  </a:lnTo>
                  <a:lnTo>
                    <a:pt x="306" y="20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</p:grpSp>
      <p:sp>
        <p:nvSpPr>
          <p:cNvPr id="15" name="Titel 1">
            <a:extLst>
              <a:ext uri="{FF2B5EF4-FFF2-40B4-BE49-F238E27FC236}">
                <a16:creationId xmlns:a16="http://schemas.microsoft.com/office/drawing/2014/main" id="{96F3000A-5AF0-4F10-8504-7D6FB238FE0F}"/>
              </a:ext>
            </a:extLst>
          </p:cNvPr>
          <p:cNvSpPr txBox="1">
            <a:spLocks/>
          </p:cNvSpPr>
          <p:nvPr/>
        </p:nvSpPr>
        <p:spPr>
          <a:xfrm>
            <a:off x="228600" y="301299"/>
            <a:ext cx="11734800" cy="4431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On the menu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D711EEF-684F-4C81-9771-379028B91C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de-DE" noProof="0" smtClean="0"/>
              <a:t>41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60732833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de-DE" dirty="0"/>
              <a:t>Projektanalyse – Folie 2</a:t>
            </a:r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F1644EFC-5EFD-4934-85A4-2484DF6DD4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71450" indent="-171450" rtl="0">
              <a:spcBef>
                <a:spcPts val="1200"/>
              </a:spcBef>
              <a:buClr>
                <a:schemeClr val="tx2"/>
              </a:buClr>
              <a:buFont typeface="Segoe UI Light" panose="020B0502040204020203" pitchFamily="34" charset="0"/>
              <a:buChar char="›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Introduction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cs typeface="Segoe UI" panose="020B0502040204020203" pitchFamily="34" charset="0"/>
            </a:endParaRPr>
          </a:p>
          <a:p>
            <a:pPr marL="0" indent="0" rtl="0">
              <a:spcBef>
                <a:spcPts val="1200"/>
              </a:spcBef>
              <a:buClr>
                <a:schemeClr val="tx2"/>
              </a:buClr>
              <a:buNone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cs typeface="Segoe UI" panose="020B0502040204020203" pitchFamily="34" charset="0"/>
            </a:endParaRPr>
          </a:p>
          <a:p>
            <a:pPr marL="171450" indent="-171450" rtl="0">
              <a:spcBef>
                <a:spcPts val="1200"/>
              </a:spcBef>
              <a:buClr>
                <a:schemeClr val="tx2"/>
              </a:buClr>
              <a:buFont typeface="Segoe UI Light" panose="020B0502040204020203" pitchFamily="34" charset="0"/>
              <a:buChar char="›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Functionality of Shila</a:t>
            </a:r>
          </a:p>
          <a:p>
            <a:pPr marL="0" indent="0" rtl="0">
              <a:spcBef>
                <a:spcPts val="1200"/>
              </a:spcBef>
              <a:buClr>
                <a:schemeClr val="tx2"/>
              </a:buClr>
              <a:buNone/>
            </a:pP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cs typeface="Segoe UI" panose="020B0502040204020203" pitchFamily="34" charset="0"/>
            </a:endParaRPr>
          </a:p>
          <a:p>
            <a:pPr marL="171450" indent="-171450" rtl="0">
              <a:spcBef>
                <a:spcPts val="1200"/>
              </a:spcBef>
              <a:buClr>
                <a:schemeClr val="tx2"/>
              </a:buClr>
              <a:buFont typeface="Segoe UI Light" panose="020B0502040204020203" pitchFamily="34" charset="0"/>
              <a:buChar char="›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Performance evaluation</a:t>
            </a:r>
          </a:p>
          <a:p>
            <a:pPr marL="171450" indent="-171450" rtl="0">
              <a:spcBef>
                <a:spcPts val="1200"/>
              </a:spcBef>
              <a:buClr>
                <a:schemeClr val="tx2"/>
              </a:buClr>
              <a:buFont typeface="Segoe UI Light" panose="020B0502040204020203" pitchFamily="34" charset="0"/>
              <a:buChar char="›"/>
            </a:pP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cs typeface="Segoe UI" panose="020B0502040204020203" pitchFamily="34" charset="0"/>
            </a:endParaRPr>
          </a:p>
          <a:p>
            <a:pPr marL="171450" indent="-171450" rtl="0">
              <a:spcBef>
                <a:spcPts val="1200"/>
              </a:spcBef>
              <a:buClr>
                <a:schemeClr val="tx2"/>
              </a:buClr>
              <a:buFont typeface="Segoe UI Light" panose="020B0502040204020203" pitchFamily="34" charset="0"/>
              <a:buChar char="›"/>
            </a:pPr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Segoe UI" panose="020B0502040204020203" pitchFamily="34" charset="0"/>
              </a:rPr>
              <a:t>Future work</a:t>
            </a:r>
            <a:endParaRPr lang="de-DE" sz="28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Segoe UI" panose="020B0502040204020203" pitchFamily="34" charset="0"/>
            </a:endParaRP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uppieren 35" descr="Symbol, das einen Menschen und ein Zahnrad darstellt ">
            <a:extLst>
              <a:ext uri="{FF2B5EF4-FFF2-40B4-BE49-F238E27FC236}">
                <a16:creationId xmlns:a16="http://schemas.microsoft.com/office/drawing/2014/main" id="{ECC5F635-1712-4572-A9EC-F94E2199DDBD}"/>
              </a:ext>
            </a:extLst>
          </p:cNvPr>
          <p:cNvGrpSpPr/>
          <p:nvPr/>
        </p:nvGrpSpPr>
        <p:grpSpPr>
          <a:xfrm>
            <a:off x="7133464" y="5355478"/>
            <a:ext cx="338073" cy="339996"/>
            <a:chOff x="6450013" y="5349875"/>
            <a:chExt cx="279399" cy="280988"/>
          </a:xfrm>
          <a:solidFill>
            <a:schemeClr val="bg1"/>
          </a:solidFill>
        </p:grpSpPr>
        <p:sp>
          <p:nvSpPr>
            <p:cNvPr id="37" name="Freihandform 3673">
              <a:extLst>
                <a:ext uri="{FF2B5EF4-FFF2-40B4-BE49-F238E27FC236}">
                  <a16:creationId xmlns:a16="http://schemas.microsoft.com/office/drawing/2014/main" id="{D1391604-D4EC-48A8-AE57-EDF194392FB1}"/>
                </a:ext>
              </a:extLst>
            </p:cNvPr>
            <p:cNvSpPr>
              <a:spLocks/>
            </p:cNvSpPr>
            <p:nvPr/>
          </p:nvSpPr>
          <p:spPr bwMode="auto">
            <a:xfrm>
              <a:off x="6450013" y="5349875"/>
              <a:ext cx="182562" cy="238125"/>
            </a:xfrm>
            <a:custGeom>
              <a:avLst/>
              <a:gdLst>
                <a:gd name="T0" fmla="*/ 379 w 459"/>
                <a:gd name="T1" fmla="*/ 550 h 602"/>
                <a:gd name="T2" fmla="*/ 380 w 459"/>
                <a:gd name="T3" fmla="*/ 519 h 602"/>
                <a:gd name="T4" fmla="*/ 345 w 459"/>
                <a:gd name="T5" fmla="*/ 495 h 602"/>
                <a:gd name="T6" fmla="*/ 397 w 459"/>
                <a:gd name="T7" fmla="*/ 400 h 602"/>
                <a:gd name="T8" fmla="*/ 408 w 459"/>
                <a:gd name="T9" fmla="*/ 395 h 602"/>
                <a:gd name="T10" fmla="*/ 450 w 459"/>
                <a:gd name="T11" fmla="*/ 406 h 602"/>
                <a:gd name="T12" fmla="*/ 412 w 459"/>
                <a:gd name="T13" fmla="*/ 384 h 602"/>
                <a:gd name="T14" fmla="*/ 376 w 459"/>
                <a:gd name="T15" fmla="*/ 370 h 602"/>
                <a:gd name="T16" fmla="*/ 361 w 459"/>
                <a:gd name="T17" fmla="*/ 307 h 602"/>
                <a:gd name="T18" fmla="*/ 379 w 459"/>
                <a:gd name="T19" fmla="*/ 288 h 602"/>
                <a:gd name="T20" fmla="*/ 397 w 459"/>
                <a:gd name="T21" fmla="*/ 252 h 602"/>
                <a:gd name="T22" fmla="*/ 406 w 459"/>
                <a:gd name="T23" fmla="*/ 214 h 602"/>
                <a:gd name="T24" fmla="*/ 415 w 459"/>
                <a:gd name="T25" fmla="*/ 202 h 602"/>
                <a:gd name="T26" fmla="*/ 420 w 459"/>
                <a:gd name="T27" fmla="*/ 183 h 602"/>
                <a:gd name="T28" fmla="*/ 416 w 459"/>
                <a:gd name="T29" fmla="*/ 152 h 602"/>
                <a:gd name="T30" fmla="*/ 412 w 459"/>
                <a:gd name="T31" fmla="*/ 121 h 602"/>
                <a:gd name="T32" fmla="*/ 420 w 459"/>
                <a:gd name="T33" fmla="*/ 78 h 602"/>
                <a:gd name="T34" fmla="*/ 415 w 459"/>
                <a:gd name="T35" fmla="*/ 45 h 602"/>
                <a:gd name="T36" fmla="*/ 403 w 459"/>
                <a:gd name="T37" fmla="*/ 27 h 602"/>
                <a:gd name="T38" fmla="*/ 382 w 459"/>
                <a:gd name="T39" fmla="*/ 15 h 602"/>
                <a:gd name="T40" fmla="*/ 341 w 459"/>
                <a:gd name="T41" fmla="*/ 3 h 602"/>
                <a:gd name="T42" fmla="*/ 291 w 459"/>
                <a:gd name="T43" fmla="*/ 0 h 602"/>
                <a:gd name="T44" fmla="*/ 245 w 459"/>
                <a:gd name="T45" fmla="*/ 9 h 602"/>
                <a:gd name="T46" fmla="*/ 213 w 459"/>
                <a:gd name="T47" fmla="*/ 27 h 602"/>
                <a:gd name="T48" fmla="*/ 201 w 459"/>
                <a:gd name="T49" fmla="*/ 42 h 602"/>
                <a:gd name="T50" fmla="*/ 181 w 459"/>
                <a:gd name="T51" fmla="*/ 44 h 602"/>
                <a:gd name="T52" fmla="*/ 163 w 459"/>
                <a:gd name="T53" fmla="*/ 56 h 602"/>
                <a:gd name="T54" fmla="*/ 155 w 459"/>
                <a:gd name="T55" fmla="*/ 87 h 602"/>
                <a:gd name="T56" fmla="*/ 164 w 459"/>
                <a:gd name="T57" fmla="*/ 138 h 602"/>
                <a:gd name="T58" fmla="*/ 159 w 459"/>
                <a:gd name="T59" fmla="*/ 144 h 602"/>
                <a:gd name="T60" fmla="*/ 150 w 459"/>
                <a:gd name="T61" fmla="*/ 162 h 602"/>
                <a:gd name="T62" fmla="*/ 149 w 459"/>
                <a:gd name="T63" fmla="*/ 184 h 602"/>
                <a:gd name="T64" fmla="*/ 154 w 459"/>
                <a:gd name="T65" fmla="*/ 201 h 602"/>
                <a:gd name="T66" fmla="*/ 163 w 459"/>
                <a:gd name="T67" fmla="*/ 214 h 602"/>
                <a:gd name="T68" fmla="*/ 169 w 459"/>
                <a:gd name="T69" fmla="*/ 237 h 602"/>
                <a:gd name="T70" fmla="*/ 179 w 459"/>
                <a:gd name="T71" fmla="*/ 271 h 602"/>
                <a:gd name="T72" fmla="*/ 203 w 459"/>
                <a:gd name="T73" fmla="*/ 306 h 602"/>
                <a:gd name="T74" fmla="*/ 215 w 459"/>
                <a:gd name="T75" fmla="*/ 364 h 602"/>
                <a:gd name="T76" fmla="*/ 171 w 459"/>
                <a:gd name="T77" fmla="*/ 381 h 602"/>
                <a:gd name="T78" fmla="*/ 106 w 459"/>
                <a:gd name="T79" fmla="*/ 401 h 602"/>
                <a:gd name="T80" fmla="*/ 46 w 459"/>
                <a:gd name="T81" fmla="*/ 428 h 602"/>
                <a:gd name="T82" fmla="*/ 22 w 459"/>
                <a:gd name="T83" fmla="*/ 449 h 602"/>
                <a:gd name="T84" fmla="*/ 10 w 459"/>
                <a:gd name="T85" fmla="*/ 479 h 602"/>
                <a:gd name="T86" fmla="*/ 2 w 459"/>
                <a:gd name="T87" fmla="*/ 540 h 602"/>
                <a:gd name="T88" fmla="*/ 1 w 459"/>
                <a:gd name="T89" fmla="*/ 594 h 602"/>
                <a:gd name="T90" fmla="*/ 11 w 459"/>
                <a:gd name="T91" fmla="*/ 602 h 602"/>
                <a:gd name="T92" fmla="*/ 345 w 459"/>
                <a:gd name="T93" fmla="*/ 589 h 602"/>
                <a:gd name="T94" fmla="*/ 352 w 459"/>
                <a:gd name="T95" fmla="*/ 577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459" h="602">
                  <a:moveTo>
                    <a:pt x="352" y="577"/>
                  </a:moveTo>
                  <a:lnTo>
                    <a:pt x="380" y="560"/>
                  </a:lnTo>
                  <a:lnTo>
                    <a:pt x="379" y="550"/>
                  </a:lnTo>
                  <a:lnTo>
                    <a:pt x="379" y="540"/>
                  </a:lnTo>
                  <a:lnTo>
                    <a:pt x="379" y="530"/>
                  </a:lnTo>
                  <a:lnTo>
                    <a:pt x="380" y="519"/>
                  </a:lnTo>
                  <a:lnTo>
                    <a:pt x="352" y="503"/>
                  </a:lnTo>
                  <a:lnTo>
                    <a:pt x="348" y="499"/>
                  </a:lnTo>
                  <a:lnTo>
                    <a:pt x="345" y="495"/>
                  </a:lnTo>
                  <a:lnTo>
                    <a:pt x="345" y="490"/>
                  </a:lnTo>
                  <a:lnTo>
                    <a:pt x="346" y="486"/>
                  </a:lnTo>
                  <a:lnTo>
                    <a:pt x="397" y="400"/>
                  </a:lnTo>
                  <a:lnTo>
                    <a:pt x="399" y="397"/>
                  </a:lnTo>
                  <a:lnTo>
                    <a:pt x="403" y="395"/>
                  </a:lnTo>
                  <a:lnTo>
                    <a:pt x="408" y="395"/>
                  </a:lnTo>
                  <a:lnTo>
                    <a:pt x="413" y="396"/>
                  </a:lnTo>
                  <a:lnTo>
                    <a:pt x="441" y="413"/>
                  </a:lnTo>
                  <a:lnTo>
                    <a:pt x="450" y="406"/>
                  </a:lnTo>
                  <a:lnTo>
                    <a:pt x="459" y="401"/>
                  </a:lnTo>
                  <a:lnTo>
                    <a:pt x="424" y="388"/>
                  </a:lnTo>
                  <a:lnTo>
                    <a:pt x="412" y="384"/>
                  </a:lnTo>
                  <a:lnTo>
                    <a:pt x="400" y="379"/>
                  </a:lnTo>
                  <a:lnTo>
                    <a:pt x="389" y="375"/>
                  </a:lnTo>
                  <a:lnTo>
                    <a:pt x="376" y="370"/>
                  </a:lnTo>
                  <a:lnTo>
                    <a:pt x="368" y="368"/>
                  </a:lnTo>
                  <a:lnTo>
                    <a:pt x="361" y="364"/>
                  </a:lnTo>
                  <a:lnTo>
                    <a:pt x="361" y="307"/>
                  </a:lnTo>
                  <a:lnTo>
                    <a:pt x="366" y="302"/>
                  </a:lnTo>
                  <a:lnTo>
                    <a:pt x="372" y="297"/>
                  </a:lnTo>
                  <a:lnTo>
                    <a:pt x="379" y="288"/>
                  </a:lnTo>
                  <a:lnTo>
                    <a:pt x="385" y="279"/>
                  </a:lnTo>
                  <a:lnTo>
                    <a:pt x="391" y="266"/>
                  </a:lnTo>
                  <a:lnTo>
                    <a:pt x="397" y="252"/>
                  </a:lnTo>
                  <a:lnTo>
                    <a:pt x="400" y="235"/>
                  </a:lnTo>
                  <a:lnTo>
                    <a:pt x="402" y="216"/>
                  </a:lnTo>
                  <a:lnTo>
                    <a:pt x="406" y="214"/>
                  </a:lnTo>
                  <a:lnTo>
                    <a:pt x="409" y="211"/>
                  </a:lnTo>
                  <a:lnTo>
                    <a:pt x="412" y="207"/>
                  </a:lnTo>
                  <a:lnTo>
                    <a:pt x="415" y="202"/>
                  </a:lnTo>
                  <a:lnTo>
                    <a:pt x="417" y="197"/>
                  </a:lnTo>
                  <a:lnTo>
                    <a:pt x="418" y="191"/>
                  </a:lnTo>
                  <a:lnTo>
                    <a:pt x="420" y="183"/>
                  </a:lnTo>
                  <a:lnTo>
                    <a:pt x="420" y="175"/>
                  </a:lnTo>
                  <a:lnTo>
                    <a:pt x="420" y="164"/>
                  </a:lnTo>
                  <a:lnTo>
                    <a:pt x="416" y="152"/>
                  </a:lnTo>
                  <a:lnTo>
                    <a:pt x="412" y="144"/>
                  </a:lnTo>
                  <a:lnTo>
                    <a:pt x="406" y="137"/>
                  </a:lnTo>
                  <a:lnTo>
                    <a:pt x="412" y="121"/>
                  </a:lnTo>
                  <a:lnTo>
                    <a:pt x="417" y="101"/>
                  </a:lnTo>
                  <a:lnTo>
                    <a:pt x="420" y="89"/>
                  </a:lnTo>
                  <a:lnTo>
                    <a:pt x="420" y="78"/>
                  </a:lnTo>
                  <a:lnTo>
                    <a:pt x="420" y="65"/>
                  </a:lnTo>
                  <a:lnTo>
                    <a:pt x="417" y="53"/>
                  </a:lnTo>
                  <a:lnTo>
                    <a:pt x="415" y="45"/>
                  </a:lnTo>
                  <a:lnTo>
                    <a:pt x="412" y="39"/>
                  </a:lnTo>
                  <a:lnTo>
                    <a:pt x="407" y="34"/>
                  </a:lnTo>
                  <a:lnTo>
                    <a:pt x="403" y="27"/>
                  </a:lnTo>
                  <a:lnTo>
                    <a:pt x="397" y="24"/>
                  </a:lnTo>
                  <a:lnTo>
                    <a:pt x="390" y="18"/>
                  </a:lnTo>
                  <a:lnTo>
                    <a:pt x="382" y="15"/>
                  </a:lnTo>
                  <a:lnTo>
                    <a:pt x="376" y="12"/>
                  </a:lnTo>
                  <a:lnTo>
                    <a:pt x="359" y="7"/>
                  </a:lnTo>
                  <a:lnTo>
                    <a:pt x="341" y="3"/>
                  </a:lnTo>
                  <a:lnTo>
                    <a:pt x="325" y="0"/>
                  </a:lnTo>
                  <a:lnTo>
                    <a:pt x="307" y="0"/>
                  </a:lnTo>
                  <a:lnTo>
                    <a:pt x="291" y="0"/>
                  </a:lnTo>
                  <a:lnTo>
                    <a:pt x="276" y="2"/>
                  </a:lnTo>
                  <a:lnTo>
                    <a:pt x="260" y="6"/>
                  </a:lnTo>
                  <a:lnTo>
                    <a:pt x="245" y="9"/>
                  </a:lnTo>
                  <a:lnTo>
                    <a:pt x="231" y="16"/>
                  </a:lnTo>
                  <a:lnTo>
                    <a:pt x="218" y="22"/>
                  </a:lnTo>
                  <a:lnTo>
                    <a:pt x="213" y="27"/>
                  </a:lnTo>
                  <a:lnTo>
                    <a:pt x="209" y="31"/>
                  </a:lnTo>
                  <a:lnTo>
                    <a:pt x="204" y="36"/>
                  </a:lnTo>
                  <a:lnTo>
                    <a:pt x="201" y="42"/>
                  </a:lnTo>
                  <a:lnTo>
                    <a:pt x="194" y="42"/>
                  </a:lnTo>
                  <a:lnTo>
                    <a:pt x="187" y="43"/>
                  </a:lnTo>
                  <a:lnTo>
                    <a:pt x="181" y="44"/>
                  </a:lnTo>
                  <a:lnTo>
                    <a:pt x="176" y="45"/>
                  </a:lnTo>
                  <a:lnTo>
                    <a:pt x="168" y="51"/>
                  </a:lnTo>
                  <a:lnTo>
                    <a:pt x="163" y="56"/>
                  </a:lnTo>
                  <a:lnTo>
                    <a:pt x="158" y="65"/>
                  </a:lnTo>
                  <a:lnTo>
                    <a:pt x="155" y="75"/>
                  </a:lnTo>
                  <a:lnTo>
                    <a:pt x="155" y="87"/>
                  </a:lnTo>
                  <a:lnTo>
                    <a:pt x="155" y="98"/>
                  </a:lnTo>
                  <a:lnTo>
                    <a:pt x="159" y="120"/>
                  </a:lnTo>
                  <a:lnTo>
                    <a:pt x="164" y="138"/>
                  </a:lnTo>
                  <a:lnTo>
                    <a:pt x="164" y="139"/>
                  </a:lnTo>
                  <a:lnTo>
                    <a:pt x="164" y="139"/>
                  </a:lnTo>
                  <a:lnTo>
                    <a:pt x="159" y="144"/>
                  </a:lnTo>
                  <a:lnTo>
                    <a:pt x="154" y="151"/>
                  </a:lnTo>
                  <a:lnTo>
                    <a:pt x="151" y="156"/>
                  </a:lnTo>
                  <a:lnTo>
                    <a:pt x="150" y="162"/>
                  </a:lnTo>
                  <a:lnTo>
                    <a:pt x="149" y="170"/>
                  </a:lnTo>
                  <a:lnTo>
                    <a:pt x="149" y="176"/>
                  </a:lnTo>
                  <a:lnTo>
                    <a:pt x="149" y="184"/>
                  </a:lnTo>
                  <a:lnTo>
                    <a:pt x="150" y="191"/>
                  </a:lnTo>
                  <a:lnTo>
                    <a:pt x="151" y="196"/>
                  </a:lnTo>
                  <a:lnTo>
                    <a:pt x="154" y="201"/>
                  </a:lnTo>
                  <a:lnTo>
                    <a:pt x="156" y="206"/>
                  </a:lnTo>
                  <a:lnTo>
                    <a:pt x="159" y="210"/>
                  </a:lnTo>
                  <a:lnTo>
                    <a:pt x="163" y="214"/>
                  </a:lnTo>
                  <a:lnTo>
                    <a:pt x="167" y="216"/>
                  </a:lnTo>
                  <a:lnTo>
                    <a:pt x="168" y="227"/>
                  </a:lnTo>
                  <a:lnTo>
                    <a:pt x="169" y="237"/>
                  </a:lnTo>
                  <a:lnTo>
                    <a:pt x="172" y="246"/>
                  </a:lnTo>
                  <a:lnTo>
                    <a:pt x="174" y="255"/>
                  </a:lnTo>
                  <a:lnTo>
                    <a:pt x="179" y="271"/>
                  </a:lnTo>
                  <a:lnTo>
                    <a:pt x="187" y="286"/>
                  </a:lnTo>
                  <a:lnTo>
                    <a:pt x="195" y="297"/>
                  </a:lnTo>
                  <a:lnTo>
                    <a:pt x="203" y="306"/>
                  </a:lnTo>
                  <a:lnTo>
                    <a:pt x="210" y="314"/>
                  </a:lnTo>
                  <a:lnTo>
                    <a:pt x="215" y="319"/>
                  </a:lnTo>
                  <a:lnTo>
                    <a:pt x="215" y="364"/>
                  </a:lnTo>
                  <a:lnTo>
                    <a:pt x="201" y="369"/>
                  </a:lnTo>
                  <a:lnTo>
                    <a:pt x="186" y="375"/>
                  </a:lnTo>
                  <a:lnTo>
                    <a:pt x="171" y="381"/>
                  </a:lnTo>
                  <a:lnTo>
                    <a:pt x="155" y="384"/>
                  </a:lnTo>
                  <a:lnTo>
                    <a:pt x="129" y="393"/>
                  </a:lnTo>
                  <a:lnTo>
                    <a:pt x="106" y="401"/>
                  </a:lnTo>
                  <a:lnTo>
                    <a:pt x="83" y="410"/>
                  </a:lnTo>
                  <a:lnTo>
                    <a:pt x="64" y="419"/>
                  </a:lnTo>
                  <a:lnTo>
                    <a:pt x="46" y="428"/>
                  </a:lnTo>
                  <a:lnTo>
                    <a:pt x="32" y="438"/>
                  </a:lnTo>
                  <a:lnTo>
                    <a:pt x="27" y="444"/>
                  </a:lnTo>
                  <a:lnTo>
                    <a:pt x="22" y="449"/>
                  </a:lnTo>
                  <a:lnTo>
                    <a:pt x="18" y="455"/>
                  </a:lnTo>
                  <a:lnTo>
                    <a:pt x="15" y="460"/>
                  </a:lnTo>
                  <a:lnTo>
                    <a:pt x="10" y="479"/>
                  </a:lnTo>
                  <a:lnTo>
                    <a:pt x="6" y="499"/>
                  </a:lnTo>
                  <a:lnTo>
                    <a:pt x="4" y="521"/>
                  </a:lnTo>
                  <a:lnTo>
                    <a:pt x="2" y="540"/>
                  </a:lnTo>
                  <a:lnTo>
                    <a:pt x="0" y="573"/>
                  </a:lnTo>
                  <a:lnTo>
                    <a:pt x="0" y="589"/>
                  </a:lnTo>
                  <a:lnTo>
                    <a:pt x="1" y="594"/>
                  </a:lnTo>
                  <a:lnTo>
                    <a:pt x="4" y="598"/>
                  </a:lnTo>
                  <a:lnTo>
                    <a:pt x="7" y="600"/>
                  </a:lnTo>
                  <a:lnTo>
                    <a:pt x="11" y="602"/>
                  </a:lnTo>
                  <a:lnTo>
                    <a:pt x="350" y="602"/>
                  </a:lnTo>
                  <a:lnTo>
                    <a:pt x="346" y="594"/>
                  </a:lnTo>
                  <a:lnTo>
                    <a:pt x="345" y="589"/>
                  </a:lnTo>
                  <a:lnTo>
                    <a:pt x="345" y="585"/>
                  </a:lnTo>
                  <a:lnTo>
                    <a:pt x="348" y="581"/>
                  </a:lnTo>
                  <a:lnTo>
                    <a:pt x="352" y="5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8" name="Freihandform 3674">
              <a:extLst>
                <a:ext uri="{FF2B5EF4-FFF2-40B4-BE49-F238E27FC236}">
                  <a16:creationId xmlns:a16="http://schemas.microsoft.com/office/drawing/2014/main" id="{44A4D0F8-0767-41BC-BE62-0AED99EC8B2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97650" y="5497513"/>
              <a:ext cx="131762" cy="133350"/>
            </a:xfrm>
            <a:custGeom>
              <a:avLst/>
              <a:gdLst>
                <a:gd name="T0" fmla="*/ 151 w 332"/>
                <a:gd name="T1" fmla="*/ 243 h 336"/>
                <a:gd name="T2" fmla="*/ 129 w 332"/>
                <a:gd name="T3" fmla="*/ 235 h 336"/>
                <a:gd name="T4" fmla="*/ 111 w 332"/>
                <a:gd name="T5" fmla="*/ 222 h 336"/>
                <a:gd name="T6" fmla="*/ 97 w 332"/>
                <a:gd name="T7" fmla="*/ 204 h 336"/>
                <a:gd name="T8" fmla="*/ 89 w 332"/>
                <a:gd name="T9" fmla="*/ 182 h 336"/>
                <a:gd name="T10" fmla="*/ 88 w 332"/>
                <a:gd name="T11" fmla="*/ 159 h 336"/>
                <a:gd name="T12" fmla="*/ 94 w 332"/>
                <a:gd name="T13" fmla="*/ 136 h 336"/>
                <a:gd name="T14" fmla="*/ 106 w 332"/>
                <a:gd name="T15" fmla="*/ 117 h 336"/>
                <a:gd name="T16" fmla="*/ 122 w 332"/>
                <a:gd name="T17" fmla="*/ 103 h 336"/>
                <a:gd name="T18" fmla="*/ 143 w 332"/>
                <a:gd name="T19" fmla="*/ 92 h 336"/>
                <a:gd name="T20" fmla="*/ 166 w 332"/>
                <a:gd name="T21" fmla="*/ 89 h 336"/>
                <a:gd name="T22" fmla="*/ 189 w 332"/>
                <a:gd name="T23" fmla="*/ 92 h 336"/>
                <a:gd name="T24" fmla="*/ 210 w 332"/>
                <a:gd name="T25" fmla="*/ 103 h 336"/>
                <a:gd name="T26" fmla="*/ 226 w 332"/>
                <a:gd name="T27" fmla="*/ 117 h 336"/>
                <a:gd name="T28" fmla="*/ 238 w 332"/>
                <a:gd name="T29" fmla="*/ 136 h 336"/>
                <a:gd name="T30" fmla="*/ 243 w 332"/>
                <a:gd name="T31" fmla="*/ 159 h 336"/>
                <a:gd name="T32" fmla="*/ 242 w 332"/>
                <a:gd name="T33" fmla="*/ 182 h 336"/>
                <a:gd name="T34" fmla="*/ 234 w 332"/>
                <a:gd name="T35" fmla="*/ 204 h 336"/>
                <a:gd name="T36" fmla="*/ 221 w 332"/>
                <a:gd name="T37" fmla="*/ 222 h 336"/>
                <a:gd name="T38" fmla="*/ 203 w 332"/>
                <a:gd name="T39" fmla="*/ 235 h 336"/>
                <a:gd name="T40" fmla="*/ 181 w 332"/>
                <a:gd name="T41" fmla="*/ 243 h 336"/>
                <a:gd name="T42" fmla="*/ 306 w 332"/>
                <a:gd name="T43" fmla="*/ 204 h 336"/>
                <a:gd name="T44" fmla="*/ 300 w 332"/>
                <a:gd name="T45" fmla="*/ 195 h 336"/>
                <a:gd name="T46" fmla="*/ 302 w 332"/>
                <a:gd name="T47" fmla="*/ 167 h 336"/>
                <a:gd name="T48" fmla="*/ 300 w 332"/>
                <a:gd name="T49" fmla="*/ 139 h 336"/>
                <a:gd name="T50" fmla="*/ 306 w 332"/>
                <a:gd name="T51" fmla="*/ 130 h 336"/>
                <a:gd name="T52" fmla="*/ 269 w 332"/>
                <a:gd name="T53" fmla="*/ 64 h 336"/>
                <a:gd name="T54" fmla="*/ 257 w 332"/>
                <a:gd name="T55" fmla="*/ 65 h 336"/>
                <a:gd name="T56" fmla="*/ 242 w 332"/>
                <a:gd name="T57" fmla="*/ 53 h 336"/>
                <a:gd name="T58" fmla="*/ 215 w 332"/>
                <a:gd name="T59" fmla="*/ 35 h 336"/>
                <a:gd name="T60" fmla="*/ 207 w 332"/>
                <a:gd name="T61" fmla="*/ 27 h 336"/>
                <a:gd name="T62" fmla="*/ 135 w 332"/>
                <a:gd name="T63" fmla="*/ 0 h 336"/>
                <a:gd name="T64" fmla="*/ 133 w 332"/>
                <a:gd name="T65" fmla="*/ 31 h 336"/>
                <a:gd name="T66" fmla="*/ 113 w 332"/>
                <a:gd name="T67" fmla="*/ 41 h 336"/>
                <a:gd name="T68" fmla="*/ 77 w 332"/>
                <a:gd name="T69" fmla="*/ 63 h 336"/>
                <a:gd name="T70" fmla="*/ 67 w 332"/>
                <a:gd name="T71" fmla="*/ 65 h 336"/>
                <a:gd name="T72" fmla="*/ 0 w 332"/>
                <a:gd name="T73" fmla="*/ 114 h 336"/>
                <a:gd name="T74" fmla="*/ 31 w 332"/>
                <a:gd name="T75" fmla="*/ 135 h 336"/>
                <a:gd name="T76" fmla="*/ 30 w 332"/>
                <a:gd name="T77" fmla="*/ 154 h 336"/>
                <a:gd name="T78" fmla="*/ 31 w 332"/>
                <a:gd name="T79" fmla="*/ 191 h 336"/>
                <a:gd name="T80" fmla="*/ 29 w 332"/>
                <a:gd name="T81" fmla="*/ 202 h 336"/>
                <a:gd name="T82" fmla="*/ 38 w 332"/>
                <a:gd name="T83" fmla="*/ 284 h 336"/>
                <a:gd name="T84" fmla="*/ 71 w 332"/>
                <a:gd name="T85" fmla="*/ 267 h 336"/>
                <a:gd name="T86" fmla="*/ 89 w 332"/>
                <a:gd name="T87" fmla="*/ 279 h 336"/>
                <a:gd name="T88" fmla="*/ 139 w 332"/>
                <a:gd name="T89" fmla="*/ 300 h 336"/>
                <a:gd name="T90" fmla="*/ 146 w 332"/>
                <a:gd name="T91" fmla="*/ 308 h 336"/>
                <a:gd name="T92" fmla="*/ 207 w 332"/>
                <a:gd name="T93" fmla="*/ 336 h 336"/>
                <a:gd name="T94" fmla="*/ 208 w 332"/>
                <a:gd name="T95" fmla="*/ 306 h 336"/>
                <a:gd name="T96" fmla="*/ 223 w 332"/>
                <a:gd name="T97" fmla="*/ 297 h 336"/>
                <a:gd name="T98" fmla="*/ 246 w 332"/>
                <a:gd name="T99" fmla="*/ 279 h 336"/>
                <a:gd name="T100" fmla="*/ 257 w 332"/>
                <a:gd name="T101" fmla="*/ 268 h 336"/>
                <a:gd name="T102" fmla="*/ 269 w 332"/>
                <a:gd name="T103" fmla="*/ 270 h 336"/>
                <a:gd name="T104" fmla="*/ 306 w 332"/>
                <a:gd name="T105" fmla="*/ 204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32" h="336">
                  <a:moveTo>
                    <a:pt x="166" y="245"/>
                  </a:moveTo>
                  <a:lnTo>
                    <a:pt x="158" y="244"/>
                  </a:lnTo>
                  <a:lnTo>
                    <a:pt x="151" y="243"/>
                  </a:lnTo>
                  <a:lnTo>
                    <a:pt x="143" y="241"/>
                  </a:lnTo>
                  <a:lnTo>
                    <a:pt x="135" y="239"/>
                  </a:lnTo>
                  <a:lnTo>
                    <a:pt x="129" y="235"/>
                  </a:lnTo>
                  <a:lnTo>
                    <a:pt x="122" y="231"/>
                  </a:lnTo>
                  <a:lnTo>
                    <a:pt x="116" y="227"/>
                  </a:lnTo>
                  <a:lnTo>
                    <a:pt x="111" y="222"/>
                  </a:lnTo>
                  <a:lnTo>
                    <a:pt x="106" y="217"/>
                  </a:lnTo>
                  <a:lnTo>
                    <a:pt x="101" y="211"/>
                  </a:lnTo>
                  <a:lnTo>
                    <a:pt x="97" y="204"/>
                  </a:lnTo>
                  <a:lnTo>
                    <a:pt x="94" y="198"/>
                  </a:lnTo>
                  <a:lnTo>
                    <a:pt x="92" y="190"/>
                  </a:lnTo>
                  <a:lnTo>
                    <a:pt x="89" y="182"/>
                  </a:lnTo>
                  <a:lnTo>
                    <a:pt x="88" y="175"/>
                  </a:lnTo>
                  <a:lnTo>
                    <a:pt x="88" y="167"/>
                  </a:lnTo>
                  <a:lnTo>
                    <a:pt x="88" y="159"/>
                  </a:lnTo>
                  <a:lnTo>
                    <a:pt x="89" y="151"/>
                  </a:lnTo>
                  <a:lnTo>
                    <a:pt x="92" y="144"/>
                  </a:lnTo>
                  <a:lnTo>
                    <a:pt x="94" y="136"/>
                  </a:lnTo>
                  <a:lnTo>
                    <a:pt x="97" y="130"/>
                  </a:lnTo>
                  <a:lnTo>
                    <a:pt x="101" y="123"/>
                  </a:lnTo>
                  <a:lnTo>
                    <a:pt x="106" y="117"/>
                  </a:lnTo>
                  <a:lnTo>
                    <a:pt x="111" y="112"/>
                  </a:lnTo>
                  <a:lnTo>
                    <a:pt x="116" y="106"/>
                  </a:lnTo>
                  <a:lnTo>
                    <a:pt x="122" y="103"/>
                  </a:lnTo>
                  <a:lnTo>
                    <a:pt x="129" y="99"/>
                  </a:lnTo>
                  <a:lnTo>
                    <a:pt x="135" y="95"/>
                  </a:lnTo>
                  <a:lnTo>
                    <a:pt x="143" y="92"/>
                  </a:lnTo>
                  <a:lnTo>
                    <a:pt x="151" y="90"/>
                  </a:lnTo>
                  <a:lnTo>
                    <a:pt x="158" y="90"/>
                  </a:lnTo>
                  <a:lnTo>
                    <a:pt x="166" y="89"/>
                  </a:lnTo>
                  <a:lnTo>
                    <a:pt x="174" y="90"/>
                  </a:lnTo>
                  <a:lnTo>
                    <a:pt x="181" y="90"/>
                  </a:lnTo>
                  <a:lnTo>
                    <a:pt x="189" y="92"/>
                  </a:lnTo>
                  <a:lnTo>
                    <a:pt x="196" y="95"/>
                  </a:lnTo>
                  <a:lnTo>
                    <a:pt x="203" y="99"/>
                  </a:lnTo>
                  <a:lnTo>
                    <a:pt x="210" y="103"/>
                  </a:lnTo>
                  <a:lnTo>
                    <a:pt x="215" y="106"/>
                  </a:lnTo>
                  <a:lnTo>
                    <a:pt x="221" y="112"/>
                  </a:lnTo>
                  <a:lnTo>
                    <a:pt x="226" y="117"/>
                  </a:lnTo>
                  <a:lnTo>
                    <a:pt x="230" y="123"/>
                  </a:lnTo>
                  <a:lnTo>
                    <a:pt x="234" y="130"/>
                  </a:lnTo>
                  <a:lnTo>
                    <a:pt x="238" y="136"/>
                  </a:lnTo>
                  <a:lnTo>
                    <a:pt x="241" y="144"/>
                  </a:lnTo>
                  <a:lnTo>
                    <a:pt x="242" y="151"/>
                  </a:lnTo>
                  <a:lnTo>
                    <a:pt x="243" y="159"/>
                  </a:lnTo>
                  <a:lnTo>
                    <a:pt x="244" y="167"/>
                  </a:lnTo>
                  <a:lnTo>
                    <a:pt x="243" y="175"/>
                  </a:lnTo>
                  <a:lnTo>
                    <a:pt x="242" y="182"/>
                  </a:lnTo>
                  <a:lnTo>
                    <a:pt x="241" y="190"/>
                  </a:lnTo>
                  <a:lnTo>
                    <a:pt x="238" y="198"/>
                  </a:lnTo>
                  <a:lnTo>
                    <a:pt x="234" y="204"/>
                  </a:lnTo>
                  <a:lnTo>
                    <a:pt x="230" y="211"/>
                  </a:lnTo>
                  <a:lnTo>
                    <a:pt x="226" y="217"/>
                  </a:lnTo>
                  <a:lnTo>
                    <a:pt x="221" y="222"/>
                  </a:lnTo>
                  <a:lnTo>
                    <a:pt x="215" y="227"/>
                  </a:lnTo>
                  <a:lnTo>
                    <a:pt x="210" y="231"/>
                  </a:lnTo>
                  <a:lnTo>
                    <a:pt x="203" y="235"/>
                  </a:lnTo>
                  <a:lnTo>
                    <a:pt x="196" y="239"/>
                  </a:lnTo>
                  <a:lnTo>
                    <a:pt x="189" y="241"/>
                  </a:lnTo>
                  <a:lnTo>
                    <a:pt x="181" y="243"/>
                  </a:lnTo>
                  <a:lnTo>
                    <a:pt x="174" y="244"/>
                  </a:lnTo>
                  <a:lnTo>
                    <a:pt x="166" y="245"/>
                  </a:lnTo>
                  <a:close/>
                  <a:moveTo>
                    <a:pt x="306" y="204"/>
                  </a:moveTo>
                  <a:lnTo>
                    <a:pt x="302" y="202"/>
                  </a:lnTo>
                  <a:lnTo>
                    <a:pt x="301" y="199"/>
                  </a:lnTo>
                  <a:lnTo>
                    <a:pt x="300" y="195"/>
                  </a:lnTo>
                  <a:lnTo>
                    <a:pt x="300" y="191"/>
                  </a:lnTo>
                  <a:lnTo>
                    <a:pt x="302" y="180"/>
                  </a:lnTo>
                  <a:lnTo>
                    <a:pt x="302" y="167"/>
                  </a:lnTo>
                  <a:lnTo>
                    <a:pt x="302" y="154"/>
                  </a:lnTo>
                  <a:lnTo>
                    <a:pt x="300" y="142"/>
                  </a:lnTo>
                  <a:lnTo>
                    <a:pt x="300" y="139"/>
                  </a:lnTo>
                  <a:lnTo>
                    <a:pt x="301" y="135"/>
                  </a:lnTo>
                  <a:lnTo>
                    <a:pt x="302" y="132"/>
                  </a:lnTo>
                  <a:lnTo>
                    <a:pt x="306" y="130"/>
                  </a:lnTo>
                  <a:lnTo>
                    <a:pt x="332" y="114"/>
                  </a:lnTo>
                  <a:lnTo>
                    <a:pt x="293" y="50"/>
                  </a:lnTo>
                  <a:lnTo>
                    <a:pt x="269" y="64"/>
                  </a:lnTo>
                  <a:lnTo>
                    <a:pt x="265" y="65"/>
                  </a:lnTo>
                  <a:lnTo>
                    <a:pt x="261" y="65"/>
                  </a:lnTo>
                  <a:lnTo>
                    <a:pt x="257" y="65"/>
                  </a:lnTo>
                  <a:lnTo>
                    <a:pt x="255" y="63"/>
                  </a:lnTo>
                  <a:lnTo>
                    <a:pt x="251" y="59"/>
                  </a:lnTo>
                  <a:lnTo>
                    <a:pt x="242" y="53"/>
                  </a:lnTo>
                  <a:lnTo>
                    <a:pt x="233" y="45"/>
                  </a:lnTo>
                  <a:lnTo>
                    <a:pt x="224" y="40"/>
                  </a:lnTo>
                  <a:lnTo>
                    <a:pt x="215" y="35"/>
                  </a:lnTo>
                  <a:lnTo>
                    <a:pt x="211" y="33"/>
                  </a:lnTo>
                  <a:lnTo>
                    <a:pt x="208" y="31"/>
                  </a:lnTo>
                  <a:lnTo>
                    <a:pt x="207" y="27"/>
                  </a:lnTo>
                  <a:lnTo>
                    <a:pt x="207" y="24"/>
                  </a:lnTo>
                  <a:lnTo>
                    <a:pt x="207" y="0"/>
                  </a:lnTo>
                  <a:lnTo>
                    <a:pt x="135" y="0"/>
                  </a:lnTo>
                  <a:lnTo>
                    <a:pt x="135" y="24"/>
                  </a:lnTo>
                  <a:lnTo>
                    <a:pt x="134" y="27"/>
                  </a:lnTo>
                  <a:lnTo>
                    <a:pt x="133" y="31"/>
                  </a:lnTo>
                  <a:lnTo>
                    <a:pt x="130" y="33"/>
                  </a:lnTo>
                  <a:lnTo>
                    <a:pt x="126" y="35"/>
                  </a:lnTo>
                  <a:lnTo>
                    <a:pt x="113" y="41"/>
                  </a:lnTo>
                  <a:lnTo>
                    <a:pt x="101" y="47"/>
                  </a:lnTo>
                  <a:lnTo>
                    <a:pt x="88" y="55"/>
                  </a:lnTo>
                  <a:lnTo>
                    <a:pt x="77" y="63"/>
                  </a:lnTo>
                  <a:lnTo>
                    <a:pt x="75" y="65"/>
                  </a:lnTo>
                  <a:lnTo>
                    <a:pt x="71" y="65"/>
                  </a:lnTo>
                  <a:lnTo>
                    <a:pt x="67" y="65"/>
                  </a:lnTo>
                  <a:lnTo>
                    <a:pt x="63" y="64"/>
                  </a:lnTo>
                  <a:lnTo>
                    <a:pt x="38" y="50"/>
                  </a:lnTo>
                  <a:lnTo>
                    <a:pt x="0" y="114"/>
                  </a:lnTo>
                  <a:lnTo>
                    <a:pt x="26" y="130"/>
                  </a:lnTo>
                  <a:lnTo>
                    <a:pt x="29" y="132"/>
                  </a:lnTo>
                  <a:lnTo>
                    <a:pt x="31" y="135"/>
                  </a:lnTo>
                  <a:lnTo>
                    <a:pt x="33" y="139"/>
                  </a:lnTo>
                  <a:lnTo>
                    <a:pt x="31" y="142"/>
                  </a:lnTo>
                  <a:lnTo>
                    <a:pt x="30" y="154"/>
                  </a:lnTo>
                  <a:lnTo>
                    <a:pt x="30" y="167"/>
                  </a:lnTo>
                  <a:lnTo>
                    <a:pt x="30" y="178"/>
                  </a:lnTo>
                  <a:lnTo>
                    <a:pt x="31" y="191"/>
                  </a:lnTo>
                  <a:lnTo>
                    <a:pt x="33" y="195"/>
                  </a:lnTo>
                  <a:lnTo>
                    <a:pt x="31" y="199"/>
                  </a:lnTo>
                  <a:lnTo>
                    <a:pt x="29" y="202"/>
                  </a:lnTo>
                  <a:lnTo>
                    <a:pt x="26" y="204"/>
                  </a:lnTo>
                  <a:lnTo>
                    <a:pt x="0" y="220"/>
                  </a:lnTo>
                  <a:lnTo>
                    <a:pt x="38" y="284"/>
                  </a:lnTo>
                  <a:lnTo>
                    <a:pt x="63" y="270"/>
                  </a:lnTo>
                  <a:lnTo>
                    <a:pt x="67" y="268"/>
                  </a:lnTo>
                  <a:lnTo>
                    <a:pt x="71" y="267"/>
                  </a:lnTo>
                  <a:lnTo>
                    <a:pt x="75" y="268"/>
                  </a:lnTo>
                  <a:lnTo>
                    <a:pt x="77" y="271"/>
                  </a:lnTo>
                  <a:lnTo>
                    <a:pt x="89" y="279"/>
                  </a:lnTo>
                  <a:lnTo>
                    <a:pt x="106" y="286"/>
                  </a:lnTo>
                  <a:lnTo>
                    <a:pt x="124" y="295"/>
                  </a:lnTo>
                  <a:lnTo>
                    <a:pt x="139" y="300"/>
                  </a:lnTo>
                  <a:lnTo>
                    <a:pt x="142" y="303"/>
                  </a:lnTo>
                  <a:lnTo>
                    <a:pt x="144" y="306"/>
                  </a:lnTo>
                  <a:lnTo>
                    <a:pt x="146" y="308"/>
                  </a:lnTo>
                  <a:lnTo>
                    <a:pt x="147" y="312"/>
                  </a:lnTo>
                  <a:lnTo>
                    <a:pt x="147" y="336"/>
                  </a:lnTo>
                  <a:lnTo>
                    <a:pt x="207" y="336"/>
                  </a:lnTo>
                  <a:lnTo>
                    <a:pt x="207" y="312"/>
                  </a:lnTo>
                  <a:lnTo>
                    <a:pt x="207" y="308"/>
                  </a:lnTo>
                  <a:lnTo>
                    <a:pt x="208" y="306"/>
                  </a:lnTo>
                  <a:lnTo>
                    <a:pt x="211" y="303"/>
                  </a:lnTo>
                  <a:lnTo>
                    <a:pt x="215" y="300"/>
                  </a:lnTo>
                  <a:lnTo>
                    <a:pt x="223" y="297"/>
                  </a:lnTo>
                  <a:lnTo>
                    <a:pt x="230" y="291"/>
                  </a:lnTo>
                  <a:lnTo>
                    <a:pt x="238" y="285"/>
                  </a:lnTo>
                  <a:lnTo>
                    <a:pt x="246" y="279"/>
                  </a:lnTo>
                  <a:lnTo>
                    <a:pt x="250" y="275"/>
                  </a:lnTo>
                  <a:lnTo>
                    <a:pt x="255" y="271"/>
                  </a:lnTo>
                  <a:lnTo>
                    <a:pt x="257" y="268"/>
                  </a:lnTo>
                  <a:lnTo>
                    <a:pt x="261" y="267"/>
                  </a:lnTo>
                  <a:lnTo>
                    <a:pt x="265" y="268"/>
                  </a:lnTo>
                  <a:lnTo>
                    <a:pt x="269" y="270"/>
                  </a:lnTo>
                  <a:lnTo>
                    <a:pt x="295" y="284"/>
                  </a:lnTo>
                  <a:lnTo>
                    <a:pt x="332" y="220"/>
                  </a:lnTo>
                  <a:lnTo>
                    <a:pt x="306" y="20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</p:grpSp>
      <p:sp>
        <p:nvSpPr>
          <p:cNvPr id="15" name="Titel 1">
            <a:extLst>
              <a:ext uri="{FF2B5EF4-FFF2-40B4-BE49-F238E27FC236}">
                <a16:creationId xmlns:a16="http://schemas.microsoft.com/office/drawing/2014/main" id="{96F3000A-5AF0-4F10-8504-7D6FB238FE0F}"/>
              </a:ext>
            </a:extLst>
          </p:cNvPr>
          <p:cNvSpPr txBox="1">
            <a:spLocks/>
          </p:cNvSpPr>
          <p:nvPr/>
        </p:nvSpPr>
        <p:spPr>
          <a:xfrm>
            <a:off x="228600" y="301299"/>
            <a:ext cx="11734800" cy="4431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On the menu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D711EEF-684F-4C81-9771-379028B91C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de-DE" noProof="0" smtClean="0"/>
              <a:t>42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75106435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de-DE" dirty="0"/>
              <a:t>Projektanalyse – Folie 2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48949"/>
            <a:ext cx="11734800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Future work</a:t>
            </a:r>
          </a:p>
          <a:p>
            <a:pPr algn="ctr" rtl="0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What</a:t>
            </a:r>
            <a:r>
              <a:rPr lang="da-DK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is next? </a:t>
            </a: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E67C8600-11AD-4813-9D28-1BEE2475B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de-DE" noProof="0" smtClean="0"/>
              <a:t>43</a:t>
            </a:fld>
            <a:endParaRPr lang="de-DE" noProof="0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BDDE9265-C3B4-4ECF-B064-6BC149EE90F7}"/>
              </a:ext>
            </a:extLst>
          </p:cNvPr>
          <p:cNvSpPr/>
          <p:nvPr/>
        </p:nvSpPr>
        <p:spPr>
          <a:xfrm>
            <a:off x="7516587" y="1804150"/>
            <a:ext cx="3340607" cy="9541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rtl="0">
              <a:spcBef>
                <a:spcPts val="600"/>
              </a:spcBef>
              <a:buClr>
                <a:schemeClr val="tx2"/>
              </a:buClr>
            </a:pP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Side-by-side approach</a:t>
            </a:r>
          </a:p>
          <a:p>
            <a:pPr marL="171450" indent="-171450" rtl="0">
              <a:spcBef>
                <a:spcPts val="600"/>
              </a:spcBef>
              <a:buClr>
                <a:schemeClr val="tx2"/>
              </a:buClr>
              <a:buFont typeface="Segoe UI Light" panose="020B0502040204020203" pitchFamily="34" charset="0"/>
              <a:buChar char="›"/>
            </a:pPr>
            <a:r>
              <a:rPr lang="da-DK" sz="16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Main-flow over conventional Internet</a:t>
            </a:r>
          </a:p>
          <a:p>
            <a:pPr marL="171450" indent="-171450" rtl="0">
              <a:spcBef>
                <a:spcPts val="600"/>
              </a:spcBef>
              <a:buClr>
                <a:schemeClr val="tx2"/>
              </a:buClr>
              <a:buFont typeface="Segoe UI Light" panose="020B0502040204020203" pitchFamily="34" charset="0"/>
              <a:buChar char="›"/>
            </a:pPr>
            <a:r>
              <a:rPr lang="da-DK" sz="16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Sub-flow(s) over SCION</a:t>
            </a:r>
          </a:p>
        </p:txBody>
      </p: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1FA3CB0E-2F37-481B-A3B5-64C7991A362E}"/>
              </a:ext>
            </a:extLst>
          </p:cNvPr>
          <p:cNvGrpSpPr/>
          <p:nvPr/>
        </p:nvGrpSpPr>
        <p:grpSpPr>
          <a:xfrm>
            <a:off x="827036" y="3665562"/>
            <a:ext cx="4774984" cy="1446550"/>
            <a:chOff x="911116" y="3132205"/>
            <a:chExt cx="4774984" cy="1446550"/>
          </a:xfrm>
        </p:grpSpPr>
        <p:sp>
          <p:nvSpPr>
            <p:cNvPr id="6" name="Rechteck 5">
              <a:extLst>
                <a:ext uri="{FF2B5EF4-FFF2-40B4-BE49-F238E27FC236}">
                  <a16:creationId xmlns:a16="http://schemas.microsoft.com/office/drawing/2014/main" id="{B4C2C7FA-9B3F-4D7C-98C8-3E93D0A01EF2}"/>
                </a:ext>
              </a:extLst>
            </p:cNvPr>
            <p:cNvSpPr/>
            <p:nvPr/>
          </p:nvSpPr>
          <p:spPr>
            <a:xfrm>
              <a:off x="1764138" y="3132205"/>
              <a:ext cx="3921962" cy="144655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rtl="0">
                <a:spcBef>
                  <a:spcPts val="600"/>
                </a:spcBef>
                <a:buClr>
                  <a:schemeClr val="tx2"/>
                </a:buClr>
              </a:pPr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Segoe UI" panose="020B0502040204020203" pitchFamily="34" charset="0"/>
                </a:rPr>
                <a:t>Addition of flexibility</a:t>
              </a:r>
            </a:p>
            <a:p>
              <a:pPr marL="171450" indent="-171450" rtl="0">
                <a:spcBef>
                  <a:spcPts val="600"/>
                </a:spcBef>
                <a:buClr>
                  <a:schemeClr val="tx2"/>
                </a:buClr>
                <a:buFont typeface="Segoe UI Light" panose="020B0502040204020203" pitchFamily="34" charset="0"/>
                <a:buChar char="›"/>
              </a:pPr>
              <a:r>
                <a:rPr lang="da-DK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Segoe UI" panose="020B0502040204020203" pitchFamily="34" charset="0"/>
                </a:rPr>
                <a:t>Provide mapping betwenn TCP and </a:t>
              </a:r>
              <a:br>
                <a:rPr lang="da-DK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Segoe UI" panose="020B0502040204020203" pitchFamily="34" charset="0"/>
                </a:rPr>
              </a:br>
              <a:r>
                <a:rPr lang="da-DK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Segoe UI" panose="020B0502040204020203" pitchFamily="34" charset="0"/>
                </a:rPr>
                <a:t>SCION destination address upon </a:t>
              </a:r>
              <a:br>
                <a:rPr lang="da-DK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Segoe UI" panose="020B0502040204020203" pitchFamily="34" charset="0"/>
                </a:rPr>
              </a:br>
              <a:r>
                <a:rPr lang="da-DK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Segoe UI" panose="020B0502040204020203" pitchFamily="34" charset="0"/>
                </a:rPr>
                <a:t>connection establishment</a:t>
              </a:r>
            </a:p>
            <a:p>
              <a:pPr marL="171450" indent="-171450" rtl="0">
                <a:spcBef>
                  <a:spcPts val="600"/>
                </a:spcBef>
                <a:buClr>
                  <a:schemeClr val="tx2"/>
                </a:buClr>
                <a:buFont typeface="Segoe UI Light" panose="020B0502040204020203" pitchFamily="34" charset="0"/>
                <a:buChar char="›"/>
              </a:pPr>
              <a:r>
                <a:rPr lang="da-DK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Segoe UI" panose="020B0502040204020203" pitchFamily="34" charset="0"/>
                </a:rPr>
                <a:t>Remove need for namespaces  </a:t>
              </a:r>
            </a:p>
          </p:txBody>
        </p:sp>
        <p:pic>
          <p:nvPicPr>
            <p:cNvPr id="12" name="Grafik 11">
              <a:extLst>
                <a:ext uri="{FF2B5EF4-FFF2-40B4-BE49-F238E27FC236}">
                  <a16:creationId xmlns:a16="http://schemas.microsoft.com/office/drawing/2014/main" id="{79B8C7BA-4421-42EB-81B8-64A93DA2447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1116" y="3462368"/>
              <a:ext cx="540000" cy="540000"/>
            </a:xfrm>
            <a:prstGeom prst="rect">
              <a:avLst/>
            </a:prstGeom>
          </p:spPr>
        </p:pic>
      </p:grpSp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D69833D8-5D30-4311-B568-E0DC7B7094E5}"/>
              </a:ext>
            </a:extLst>
          </p:cNvPr>
          <p:cNvGrpSpPr/>
          <p:nvPr/>
        </p:nvGrpSpPr>
        <p:grpSpPr>
          <a:xfrm>
            <a:off x="827036" y="1804151"/>
            <a:ext cx="4270484" cy="954107"/>
            <a:chOff x="911116" y="1804151"/>
            <a:chExt cx="4270484" cy="954107"/>
          </a:xfrm>
        </p:grpSpPr>
        <p:sp>
          <p:nvSpPr>
            <p:cNvPr id="5" name="Rechteck 4">
              <a:extLst>
                <a:ext uri="{FF2B5EF4-FFF2-40B4-BE49-F238E27FC236}">
                  <a16:creationId xmlns:a16="http://schemas.microsoft.com/office/drawing/2014/main" id="{4EE899E6-37D8-40B2-A6B5-5C7C9859509D}"/>
                </a:ext>
              </a:extLst>
            </p:cNvPr>
            <p:cNvSpPr/>
            <p:nvPr/>
          </p:nvSpPr>
          <p:spPr>
            <a:xfrm>
              <a:off x="1764135" y="1804151"/>
              <a:ext cx="3417465" cy="95410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rtl="0">
                <a:spcBef>
                  <a:spcPts val="600"/>
                </a:spcBef>
                <a:buClr>
                  <a:schemeClr val="tx2"/>
                </a:buClr>
              </a:pPr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Segoe UI" panose="020B0502040204020203" pitchFamily="34" charset="0"/>
                </a:rPr>
                <a:t>Conduction of revision cycles</a:t>
              </a:r>
            </a:p>
            <a:p>
              <a:pPr marL="171450" indent="-171450" rtl="0">
                <a:spcBef>
                  <a:spcPts val="600"/>
                </a:spcBef>
                <a:buClr>
                  <a:schemeClr val="tx2"/>
                </a:buClr>
                <a:buFont typeface="Segoe UI Light" panose="020B0502040204020203" pitchFamily="34" charset="0"/>
                <a:buChar char="›"/>
              </a:pPr>
              <a:r>
                <a:rPr lang="da-DK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Segoe UI" panose="020B0502040204020203" pitchFamily="34" charset="0"/>
                </a:rPr>
                <a:t>Improve implementation of Shila</a:t>
              </a:r>
            </a:p>
            <a:p>
              <a:pPr marL="171450" indent="-171450" rtl="0">
                <a:spcBef>
                  <a:spcPts val="600"/>
                </a:spcBef>
                <a:buClr>
                  <a:schemeClr val="tx2"/>
                </a:buClr>
                <a:buFont typeface="Segoe UI Light" panose="020B0502040204020203" pitchFamily="34" charset="0"/>
                <a:buChar char="›"/>
              </a:pPr>
              <a:r>
                <a:rPr lang="da-DK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Segoe UI" panose="020B0502040204020203" pitchFamily="34" charset="0"/>
                </a:rPr>
                <a:t>Further testing </a:t>
              </a:r>
            </a:p>
          </p:txBody>
        </p:sp>
        <p:pic>
          <p:nvPicPr>
            <p:cNvPr id="15" name="Grafik 14">
              <a:extLst>
                <a:ext uri="{FF2B5EF4-FFF2-40B4-BE49-F238E27FC236}">
                  <a16:creationId xmlns:a16="http://schemas.microsoft.com/office/drawing/2014/main" id="{9F8DD6B0-DD08-4CB1-A5A2-7FBBBAD71C5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1116" y="2011203"/>
              <a:ext cx="540000" cy="540000"/>
            </a:xfrm>
            <a:prstGeom prst="rect">
              <a:avLst/>
            </a:prstGeom>
          </p:spPr>
        </p:pic>
      </p:grpSp>
      <p:pic>
        <p:nvPicPr>
          <p:cNvPr id="17" name="Grafik 16">
            <a:extLst>
              <a:ext uri="{FF2B5EF4-FFF2-40B4-BE49-F238E27FC236}">
                <a16:creationId xmlns:a16="http://schemas.microsoft.com/office/drawing/2014/main" id="{4E372F01-4809-4BF8-B245-83D839B952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2283" y="3175572"/>
            <a:ext cx="4681841" cy="2180306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9F320661-E749-4072-B874-738C7575CEEC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1869" y="2011203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376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zigZag">
          <a:fgClr>
            <a:schemeClr val="accent3">
              <a:lumMod val="75000"/>
            </a:schemeClr>
          </a:fgClr>
          <a:bgClr>
            <a:schemeClr val="accent3">
              <a:lumMod val="50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62A21665-C64F-4BDA-B2DE-442D706057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325258" y="1544068"/>
            <a:ext cx="3541486" cy="3769865"/>
            <a:chOff x="4325258" y="1229517"/>
            <a:chExt cx="3541486" cy="3769865"/>
          </a:xfrm>
        </p:grpSpPr>
        <p:sp>
          <p:nvSpPr>
            <p:cNvPr id="12" name="Raute 11">
              <a:extLst>
                <a:ext uri="{FF2B5EF4-FFF2-40B4-BE49-F238E27FC236}">
                  <a16:creationId xmlns:a16="http://schemas.microsoft.com/office/drawing/2014/main" id="{7DC8B409-5FAC-4539-B25A-26BE925A48AF}"/>
                </a:ext>
              </a:extLst>
            </p:cNvPr>
            <p:cNvSpPr/>
            <p:nvPr/>
          </p:nvSpPr>
          <p:spPr>
            <a:xfrm>
              <a:off x="4792319" y="2392018"/>
              <a:ext cx="2607364" cy="2607364"/>
            </a:xfrm>
            <a:prstGeom prst="diamond">
              <a:avLst/>
            </a:pr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13" name="Raute 12">
              <a:extLst>
                <a:ext uri="{FF2B5EF4-FFF2-40B4-BE49-F238E27FC236}">
                  <a16:creationId xmlns:a16="http://schemas.microsoft.com/office/drawing/2014/main" id="{91498E2F-539C-46D3-AF7C-BB1DAE76B114}"/>
                </a:ext>
              </a:extLst>
            </p:cNvPr>
            <p:cNvSpPr/>
            <p:nvPr/>
          </p:nvSpPr>
          <p:spPr>
            <a:xfrm>
              <a:off x="4325258" y="1229517"/>
              <a:ext cx="3541486" cy="3541486"/>
            </a:xfrm>
            <a:prstGeom prst="diamond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</p:grpSp>
      <p:sp>
        <p:nvSpPr>
          <p:cNvPr id="15" name="Titel 1">
            <a:extLst>
              <a:ext uri="{FF2B5EF4-FFF2-40B4-BE49-F238E27FC236}">
                <a16:creationId xmlns:a16="http://schemas.microsoft.com/office/drawing/2014/main" id="{FA061601-468D-486D-B8EE-42BD1BE3AD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930403"/>
            <a:ext cx="9144000" cy="997196"/>
          </a:xfrm>
        </p:spPr>
        <p:txBody>
          <a:bodyPr lIns="0" tIns="0" rIns="0" bIns="0" rtlCol="0" anchor="ctr">
            <a:spAutoFit/>
          </a:bodyPr>
          <a:lstStyle/>
          <a:p>
            <a:pPr rtl="0"/>
            <a:r>
              <a:rPr lang="en-US" sz="7200" b="1" dirty="0">
                <a:solidFill>
                  <a:schemeClr val="bg1"/>
                </a:solidFill>
              </a:rPr>
              <a:t>Thank</a:t>
            </a:r>
            <a:r>
              <a:rPr lang="de-DE" sz="7200" b="1" dirty="0">
                <a:solidFill>
                  <a:schemeClr val="bg1"/>
                </a:solidFill>
              </a:rPr>
              <a:t> </a:t>
            </a:r>
            <a:r>
              <a:rPr lang="en-US" sz="7200" b="1" dirty="0">
                <a:solidFill>
                  <a:schemeClr val="bg1"/>
                </a:solidFill>
              </a:rPr>
              <a:t>you</a:t>
            </a:r>
            <a:r>
              <a:rPr lang="de-DE" sz="7200" b="1" dirty="0">
                <a:solidFill>
                  <a:schemeClr val="bg1"/>
                </a:solidFill>
              </a:rPr>
              <a:t>.</a:t>
            </a:r>
            <a:endParaRPr lang="de-DE" sz="72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303816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pattFill prst="zigZag">
          <a:fgClr>
            <a:schemeClr val="accent3">
              <a:lumMod val="75000"/>
            </a:schemeClr>
          </a:fgClr>
          <a:bgClr>
            <a:schemeClr val="accent3">
              <a:lumMod val="50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300AEF-1595-4419-801B-6E36A33BB8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600181"/>
            <a:ext cx="9144000" cy="886397"/>
          </a:xfrm>
        </p:spPr>
        <p:txBody>
          <a:bodyPr lIns="0" tIns="0" rIns="0" bIns="0" rtlCol="0" anchor="t">
            <a:spAutoFit/>
          </a:bodyPr>
          <a:lstStyle/>
          <a:p>
            <a:pPr algn="l" rtl="0"/>
            <a:r>
              <a:rPr lang="de-DE" sz="3400" b="1" dirty="0">
                <a:solidFill>
                  <a:schemeClr val="bg1"/>
                </a:solidFill>
              </a:rPr>
              <a:t>Shila</a:t>
            </a:r>
            <a:r>
              <a:rPr lang="de-DE" sz="3600" b="1" dirty="0">
                <a:solidFill>
                  <a:schemeClr val="bg1"/>
                </a:solidFill>
              </a:rPr>
              <a:t>    </a:t>
            </a:r>
            <a:r>
              <a:rPr lang="en-US" sz="2800" dirty="0">
                <a:solidFill>
                  <a:schemeClr val="bg1"/>
                </a:solidFill>
              </a:rPr>
              <a:t>as</a:t>
            </a:r>
            <a:r>
              <a:rPr lang="de-DE" sz="2800" dirty="0">
                <a:solidFill>
                  <a:schemeClr val="bg1"/>
                </a:solidFill>
              </a:rPr>
              <a:t> a </a:t>
            </a:r>
            <a:r>
              <a:rPr lang="en-US" sz="2800" dirty="0">
                <a:solidFill>
                  <a:schemeClr val="bg1"/>
                </a:solidFill>
              </a:rPr>
              <a:t>girls</a:t>
            </a:r>
            <a:r>
              <a:rPr lang="da-DK" sz="2800" dirty="0">
                <a:solidFill>
                  <a:schemeClr val="bg1"/>
                </a:solidFill>
              </a:rPr>
              <a:t>’ name means ”blind”. Shila is</a:t>
            </a:r>
            <a:br>
              <a:rPr lang="da-DK" sz="2800" dirty="0">
                <a:solidFill>
                  <a:schemeClr val="bg1"/>
                </a:solidFill>
              </a:rPr>
            </a:br>
            <a:r>
              <a:rPr lang="da-DK" sz="2800" dirty="0">
                <a:solidFill>
                  <a:schemeClr val="bg1"/>
                </a:solidFill>
              </a:rPr>
              <a:t>a varian form of Sheila </a:t>
            </a:r>
            <a:r>
              <a:rPr lang="de-DE" sz="2800" dirty="0">
                <a:solidFill>
                  <a:schemeClr val="bg1"/>
                </a:solidFill>
              </a:rPr>
              <a:t> (</a:t>
            </a:r>
            <a:r>
              <a:rPr lang="en-US" sz="2800" dirty="0">
                <a:solidFill>
                  <a:schemeClr val="bg1"/>
                </a:solidFill>
              </a:rPr>
              <a:t>Irish</a:t>
            </a:r>
            <a:r>
              <a:rPr lang="de-DE" sz="2800" dirty="0">
                <a:solidFill>
                  <a:schemeClr val="bg1"/>
                </a:solidFill>
              </a:rPr>
              <a:t>, </a:t>
            </a:r>
            <a:r>
              <a:rPr lang="en-GB" sz="2800" dirty="0">
                <a:solidFill>
                  <a:schemeClr val="bg1"/>
                </a:solidFill>
              </a:rPr>
              <a:t>Gaelic</a:t>
            </a:r>
            <a:r>
              <a:rPr lang="de-DE" sz="2800" dirty="0">
                <a:solidFill>
                  <a:schemeClr val="bg1"/>
                </a:solidFill>
              </a:rPr>
              <a:t>): </a:t>
            </a:r>
            <a:r>
              <a:rPr lang="en-US" sz="2800" dirty="0">
                <a:solidFill>
                  <a:schemeClr val="bg1"/>
                </a:solidFill>
              </a:rPr>
              <a:t>version</a:t>
            </a:r>
            <a:r>
              <a:rPr lang="de-DE" sz="2800" dirty="0">
                <a:solidFill>
                  <a:schemeClr val="bg1"/>
                </a:solidFill>
              </a:rPr>
              <a:t> </a:t>
            </a:r>
            <a:r>
              <a:rPr lang="en-US" sz="2800" dirty="0">
                <a:solidFill>
                  <a:schemeClr val="bg1"/>
                </a:solidFill>
              </a:rPr>
              <a:t>of</a:t>
            </a:r>
            <a:r>
              <a:rPr lang="de-DE" sz="2800" dirty="0">
                <a:solidFill>
                  <a:schemeClr val="bg1"/>
                </a:solidFill>
              </a:rPr>
              <a:t> </a:t>
            </a:r>
            <a:r>
              <a:rPr lang="en-US" sz="2800" dirty="0">
                <a:solidFill>
                  <a:schemeClr val="bg1"/>
                </a:solidFill>
              </a:rPr>
              <a:t>Sile</a:t>
            </a:r>
            <a:r>
              <a:rPr lang="de-DE" sz="2800" dirty="0">
                <a:solidFill>
                  <a:schemeClr val="bg1"/>
                </a:solidFill>
              </a:rPr>
              <a:t>.</a:t>
            </a:r>
            <a:endParaRPr lang="de-DE" sz="3000" dirty="0">
              <a:solidFill>
                <a:schemeClr val="accent4"/>
              </a:solidFill>
            </a:endParaRPr>
          </a:p>
        </p:txBody>
      </p:sp>
      <p:sp>
        <p:nvSpPr>
          <p:cNvPr id="4" name="Raute 3">
            <a:extLst>
              <a:ext uri="{FF2B5EF4-FFF2-40B4-BE49-F238E27FC236}">
                <a16:creationId xmlns:a16="http://schemas.microsoft.com/office/drawing/2014/main" id="{1C59176D-59A8-4C02-B448-EE01232FB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792319" y="-608242"/>
            <a:ext cx="2607364" cy="2607364"/>
          </a:xfrm>
          <a:prstGeom prst="diamond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dirty="0"/>
          </a:p>
        </p:txBody>
      </p:sp>
      <p:sp>
        <p:nvSpPr>
          <p:cNvPr id="5" name="Raute 4">
            <a:extLst>
              <a:ext uri="{FF2B5EF4-FFF2-40B4-BE49-F238E27FC236}">
                <a16:creationId xmlns:a16="http://schemas.microsoft.com/office/drawing/2014/main" id="{A50B1817-3C7F-41BC-8557-7A00C928EE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325258" y="-1770743"/>
            <a:ext cx="3541486" cy="3541486"/>
          </a:xfrm>
          <a:prstGeom prst="diamond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0D568DE5-0B0D-4A14-BA8C-00C7792A3E06}"/>
              </a:ext>
            </a:extLst>
          </p:cNvPr>
          <p:cNvSpPr/>
          <p:nvPr/>
        </p:nvSpPr>
        <p:spPr>
          <a:xfrm>
            <a:off x="1524000" y="4513410"/>
            <a:ext cx="28914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>
                <a:solidFill>
                  <a:schemeClr val="accent4"/>
                </a:solidFill>
              </a:rPr>
              <a:t>STARTS/ENDS WITH Sh-, -la</a:t>
            </a:r>
            <a:endParaRPr lang="de-CH" dirty="0"/>
          </a:p>
        </p:txBody>
      </p:sp>
      <p:pic>
        <p:nvPicPr>
          <p:cNvPr id="11" name="Grafik 10" descr="Ein Bild, das Zeichnung enthält.&#10;&#10;Automatisch generierte Beschreibung">
            <a:extLst>
              <a:ext uri="{FF2B5EF4-FFF2-40B4-BE49-F238E27FC236}">
                <a16:creationId xmlns:a16="http://schemas.microsoft.com/office/drawing/2014/main" id="{F2EC7F4A-C724-44CB-952E-B36F194458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6634" y="3661071"/>
            <a:ext cx="382308" cy="382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8490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de-DE" dirty="0"/>
              <a:t>Projektanalyse – Folie 2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48949"/>
            <a:ext cx="11734800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Introduction</a:t>
            </a:r>
          </a:p>
          <a:p>
            <a:pPr algn="ctr" rtl="0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What?</a:t>
            </a: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9418E49-9336-444A-8AFF-A99017FB9F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de-DE" noProof="0" smtClean="0"/>
              <a:t>5</a:t>
            </a:fld>
            <a:endParaRPr lang="de-DE" noProof="0" dirty="0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6ECF6048-B024-4917-8EBA-3F4076AF56C6}"/>
              </a:ext>
            </a:extLst>
          </p:cNvPr>
          <p:cNvSpPr/>
          <p:nvPr/>
        </p:nvSpPr>
        <p:spPr>
          <a:xfrm>
            <a:off x="881270" y="1610932"/>
            <a:ext cx="10060000" cy="13542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rtl="0">
              <a:spcBef>
                <a:spcPts val="600"/>
              </a:spcBef>
              <a:buClr>
                <a:schemeClr val="tx2"/>
              </a:buClr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Main objective and contribution of the presented work:</a:t>
            </a:r>
            <a:endParaRPr lang="en-US" sz="2200" b="1" dirty="0">
              <a:solidFill>
                <a:schemeClr val="tx1">
                  <a:lumMod val="75000"/>
                  <a:lumOff val="25000"/>
                </a:schemeClr>
              </a:solidFill>
              <a:cs typeface="Segoe UI" panose="020B0502040204020203" pitchFamily="34" charset="0"/>
            </a:endParaRPr>
          </a:p>
          <a:p>
            <a:pPr rtl="0">
              <a:spcBef>
                <a:spcPts val="600"/>
              </a:spcBef>
              <a:buClr>
                <a:schemeClr val="tx2"/>
              </a:buClr>
            </a:pPr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Implementation (and evaluation) of a shim layer that </a:t>
            </a:r>
          </a:p>
          <a:p>
            <a:pPr rtl="0">
              <a:spcBef>
                <a:spcPts val="600"/>
              </a:spcBef>
              <a:buClr>
                <a:schemeClr val="tx2"/>
              </a:buClr>
            </a:pPr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allows the usage of MPTCP over SCION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.</a:t>
            </a: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B94F965D-8019-4172-9F78-2AF1C7C098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515" y="3879175"/>
            <a:ext cx="10962970" cy="154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851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de-DE" dirty="0"/>
              <a:t>Projektanalyse – Folie 2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48949"/>
            <a:ext cx="11734800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Introduction</a:t>
            </a:r>
          </a:p>
          <a:p>
            <a:pPr algn="ctr" rtl="0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Why?</a:t>
            </a: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E67C8600-11AD-4813-9D28-1BEE2475B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de-DE" noProof="0" smtClean="0"/>
              <a:t>6</a:t>
            </a:fld>
            <a:endParaRPr lang="de-DE" noProof="0" dirty="0"/>
          </a:p>
        </p:txBody>
      </p:sp>
      <p:grpSp>
        <p:nvGrpSpPr>
          <p:cNvPr id="38" name="Gruppieren 37">
            <a:extLst>
              <a:ext uri="{FF2B5EF4-FFF2-40B4-BE49-F238E27FC236}">
                <a16:creationId xmlns:a16="http://schemas.microsoft.com/office/drawing/2014/main" id="{35A52CC4-807F-40C3-BBBE-C14F5F80F758}"/>
              </a:ext>
            </a:extLst>
          </p:cNvPr>
          <p:cNvGrpSpPr/>
          <p:nvPr/>
        </p:nvGrpSpPr>
        <p:grpSpPr>
          <a:xfrm>
            <a:off x="1289489" y="2050728"/>
            <a:ext cx="8485130" cy="2836436"/>
            <a:chOff x="1289489" y="2208380"/>
            <a:chExt cx="8485130" cy="2836436"/>
          </a:xfrm>
        </p:grpSpPr>
        <p:sp>
          <p:nvSpPr>
            <p:cNvPr id="5" name="Rechteck 4">
              <a:extLst>
                <a:ext uri="{FF2B5EF4-FFF2-40B4-BE49-F238E27FC236}">
                  <a16:creationId xmlns:a16="http://schemas.microsoft.com/office/drawing/2014/main" id="{4EE899E6-37D8-40B2-A6B5-5C7C9859509D}"/>
                </a:ext>
              </a:extLst>
            </p:cNvPr>
            <p:cNvSpPr/>
            <p:nvPr/>
          </p:nvSpPr>
          <p:spPr>
            <a:xfrm>
              <a:off x="2163530" y="2208380"/>
              <a:ext cx="7611089" cy="63094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rtl="0">
                <a:spcBef>
                  <a:spcPts val="600"/>
                </a:spcBef>
                <a:buClr>
                  <a:schemeClr val="tx2"/>
                </a:buClr>
              </a:pPr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Segoe UI" panose="020B0502040204020203" pitchFamily="34" charset="0"/>
                </a:rPr>
                <a:t>Facilitates promotion and development of SCION</a:t>
              </a:r>
            </a:p>
            <a:p>
              <a:pPr marL="171450" indent="-171450" rtl="0">
                <a:spcBef>
                  <a:spcPts val="600"/>
                </a:spcBef>
                <a:buClr>
                  <a:schemeClr val="tx2"/>
                </a:buClr>
                <a:buFont typeface="Segoe UI Light" panose="020B0502040204020203" pitchFamily="34" charset="0"/>
                <a:buChar char="›"/>
              </a:pPr>
              <a:r>
                <a:rPr lang="da-DK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Segoe UI" panose="020B0502040204020203" pitchFamily="34" charset="0"/>
                </a:rPr>
                <a:t>Straightforward use TCP applications over SCION</a:t>
              </a:r>
            </a:p>
          </p:txBody>
        </p:sp>
        <p:sp>
          <p:nvSpPr>
            <p:cNvPr id="6" name="Rechteck 5">
              <a:extLst>
                <a:ext uri="{FF2B5EF4-FFF2-40B4-BE49-F238E27FC236}">
                  <a16:creationId xmlns:a16="http://schemas.microsoft.com/office/drawing/2014/main" id="{B4C2C7FA-9B3F-4D7C-98C8-3E93D0A01EF2}"/>
                </a:ext>
              </a:extLst>
            </p:cNvPr>
            <p:cNvSpPr/>
            <p:nvPr/>
          </p:nvSpPr>
          <p:spPr>
            <a:xfrm>
              <a:off x="2163530" y="3311127"/>
              <a:ext cx="7611089" cy="63094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rtl="0">
                <a:spcBef>
                  <a:spcPts val="600"/>
                </a:spcBef>
                <a:buClr>
                  <a:schemeClr val="tx2"/>
                </a:buClr>
              </a:pPr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Segoe UI" panose="020B0502040204020203" pitchFamily="34" charset="0"/>
                </a:rPr>
                <a:t>Benefit for endpoints with MPTCP support </a:t>
              </a:r>
            </a:p>
            <a:p>
              <a:pPr marL="171450" indent="-171450" rtl="0">
                <a:spcBef>
                  <a:spcPts val="600"/>
                </a:spcBef>
                <a:buClr>
                  <a:schemeClr val="tx2"/>
                </a:buClr>
                <a:buFont typeface="Segoe UI Light" panose="020B0502040204020203" pitchFamily="34" charset="0"/>
                <a:buChar char="›"/>
              </a:pPr>
              <a:r>
                <a:rPr lang="da-DK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Segoe UI" panose="020B0502040204020203" pitchFamily="34" charset="0"/>
                </a:rPr>
                <a:t>Increase of redundancy thanks to multiple paths</a:t>
              </a:r>
            </a:p>
          </p:txBody>
        </p:sp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BDDE9265-C3B4-4ECF-B064-6BC149EE90F7}"/>
                </a:ext>
              </a:extLst>
            </p:cNvPr>
            <p:cNvSpPr/>
            <p:nvPr/>
          </p:nvSpPr>
          <p:spPr>
            <a:xfrm>
              <a:off x="2163529" y="4413874"/>
              <a:ext cx="7611089" cy="63094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rtl="0">
                <a:spcBef>
                  <a:spcPts val="600"/>
                </a:spcBef>
                <a:buClr>
                  <a:schemeClr val="tx2"/>
                </a:buClr>
              </a:pPr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Segoe UI" panose="020B0502040204020203" pitchFamily="34" charset="0"/>
                </a:rPr>
                <a:t>Potential through mediating role of Shila in between</a:t>
              </a:r>
            </a:p>
            <a:p>
              <a:pPr marL="171450" indent="-171450" rtl="0">
                <a:spcBef>
                  <a:spcPts val="600"/>
                </a:spcBef>
                <a:buClr>
                  <a:schemeClr val="tx2"/>
                </a:buClr>
                <a:buFont typeface="Segoe UI Light" panose="020B0502040204020203" pitchFamily="34" charset="0"/>
                <a:buChar char="›"/>
              </a:pPr>
              <a:r>
                <a:rPr lang="da-DK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Segoe UI" panose="020B0502040204020203" pitchFamily="34" charset="0"/>
                </a:rPr>
                <a:t>Shila is aware and under control of paths used through SCION</a:t>
              </a:r>
            </a:p>
          </p:txBody>
        </p:sp>
        <p:pic>
          <p:nvPicPr>
            <p:cNvPr id="23" name="Grafik 22">
              <a:extLst>
                <a:ext uri="{FF2B5EF4-FFF2-40B4-BE49-F238E27FC236}">
                  <a16:creationId xmlns:a16="http://schemas.microsoft.com/office/drawing/2014/main" id="{A7D2F9C2-8094-47E3-BB64-6C4BB68729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9489" y="3356598"/>
              <a:ext cx="540000" cy="540000"/>
            </a:xfrm>
            <a:prstGeom prst="rect">
              <a:avLst/>
            </a:prstGeom>
          </p:spPr>
        </p:pic>
      </p:grpSp>
      <p:pic>
        <p:nvPicPr>
          <p:cNvPr id="61" name="Grafik 60">
            <a:extLst>
              <a:ext uri="{FF2B5EF4-FFF2-40B4-BE49-F238E27FC236}">
                <a16:creationId xmlns:a16="http://schemas.microsoft.com/office/drawing/2014/main" id="{87EF774F-2653-4BC5-89AC-97B73469AD17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9489" y="2096199"/>
            <a:ext cx="540000" cy="540000"/>
          </a:xfrm>
          <a:prstGeom prst="rect">
            <a:avLst/>
          </a:prstGeom>
        </p:spPr>
      </p:pic>
      <p:pic>
        <p:nvPicPr>
          <p:cNvPr id="63" name="Grafik 62">
            <a:extLst>
              <a:ext uri="{FF2B5EF4-FFF2-40B4-BE49-F238E27FC236}">
                <a16:creationId xmlns:a16="http://schemas.microsoft.com/office/drawing/2014/main" id="{1A550ACE-2DC6-4B6D-B5F9-6D84ABDCFDBE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9489" y="4301693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5208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de-DE" dirty="0"/>
              <a:t>Projektanalyse – Folie 2</a:t>
            </a:r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F1644EFC-5EFD-4934-85A4-2484DF6DD4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71450" indent="-171450" rtl="0">
              <a:spcBef>
                <a:spcPts val="1200"/>
              </a:spcBef>
              <a:buClr>
                <a:schemeClr val="tx2"/>
              </a:buClr>
              <a:buFont typeface="Segoe UI Light" panose="020B0502040204020203" pitchFamily="34" charset="0"/>
              <a:buChar char="›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Introduction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cs typeface="Segoe UI" panose="020B0502040204020203" pitchFamily="34" charset="0"/>
            </a:endParaRPr>
          </a:p>
          <a:p>
            <a:pPr marL="0" indent="0" rtl="0">
              <a:spcBef>
                <a:spcPts val="1200"/>
              </a:spcBef>
              <a:buClr>
                <a:schemeClr val="tx2"/>
              </a:buClr>
              <a:buNone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cs typeface="Segoe UI" panose="020B0502040204020203" pitchFamily="34" charset="0"/>
            </a:endParaRPr>
          </a:p>
          <a:p>
            <a:pPr marL="171450" indent="-171450" rtl="0">
              <a:spcBef>
                <a:spcPts val="1200"/>
              </a:spcBef>
              <a:buClr>
                <a:schemeClr val="tx2"/>
              </a:buClr>
              <a:buFont typeface="Segoe UI Light" panose="020B0502040204020203" pitchFamily="34" charset="0"/>
              <a:buChar char="›"/>
            </a:pPr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Segoe UI" panose="020B0502040204020203" pitchFamily="34" charset="0"/>
              </a:rPr>
              <a:t>Functionality of Shila</a:t>
            </a:r>
          </a:p>
          <a:p>
            <a:pPr marL="0" indent="0" rtl="0">
              <a:spcBef>
                <a:spcPts val="1200"/>
              </a:spcBef>
              <a:buClr>
                <a:schemeClr val="tx2"/>
              </a:buClr>
              <a:buNone/>
            </a:pP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cs typeface="Segoe UI" panose="020B0502040204020203" pitchFamily="34" charset="0"/>
            </a:endParaRPr>
          </a:p>
          <a:p>
            <a:pPr marL="171450" indent="-171450" rtl="0">
              <a:spcBef>
                <a:spcPts val="1200"/>
              </a:spcBef>
              <a:buClr>
                <a:schemeClr val="tx2"/>
              </a:buClr>
              <a:buFont typeface="Segoe UI Light" panose="020B0502040204020203" pitchFamily="34" charset="0"/>
              <a:buChar char="›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Performance evaluation</a:t>
            </a:r>
          </a:p>
          <a:p>
            <a:pPr marL="171450" indent="-171450" rtl="0">
              <a:spcBef>
                <a:spcPts val="1200"/>
              </a:spcBef>
              <a:buClr>
                <a:schemeClr val="tx2"/>
              </a:buClr>
              <a:buFont typeface="Segoe UI Light" panose="020B0502040204020203" pitchFamily="34" charset="0"/>
              <a:buChar char="›"/>
            </a:pP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cs typeface="Segoe UI" panose="020B0502040204020203" pitchFamily="34" charset="0"/>
            </a:endParaRPr>
          </a:p>
          <a:p>
            <a:pPr marL="171450" indent="-171450" rtl="0">
              <a:spcBef>
                <a:spcPts val="1200"/>
              </a:spcBef>
              <a:buClr>
                <a:schemeClr val="tx2"/>
              </a:buClr>
              <a:buFont typeface="Segoe UI Light" panose="020B0502040204020203" pitchFamily="34" charset="0"/>
              <a:buChar char="›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Future work</a:t>
            </a:r>
            <a:endParaRPr lang="de-DE" sz="2800" dirty="0">
              <a:solidFill>
                <a:schemeClr val="tx1">
                  <a:lumMod val="75000"/>
                  <a:lumOff val="25000"/>
                </a:schemeClr>
              </a:solidFill>
              <a:cs typeface="Segoe UI" panose="020B0502040204020203" pitchFamily="34" charset="0"/>
            </a:endParaRP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uppieren 35" descr="Symbol, das einen Menschen und ein Zahnrad darstellt ">
            <a:extLst>
              <a:ext uri="{FF2B5EF4-FFF2-40B4-BE49-F238E27FC236}">
                <a16:creationId xmlns:a16="http://schemas.microsoft.com/office/drawing/2014/main" id="{ECC5F635-1712-4572-A9EC-F94E2199DDBD}"/>
              </a:ext>
            </a:extLst>
          </p:cNvPr>
          <p:cNvGrpSpPr/>
          <p:nvPr/>
        </p:nvGrpSpPr>
        <p:grpSpPr>
          <a:xfrm>
            <a:off x="7133464" y="5355478"/>
            <a:ext cx="338073" cy="339996"/>
            <a:chOff x="6450013" y="5349875"/>
            <a:chExt cx="279399" cy="280988"/>
          </a:xfrm>
          <a:solidFill>
            <a:schemeClr val="bg1"/>
          </a:solidFill>
        </p:grpSpPr>
        <p:sp>
          <p:nvSpPr>
            <p:cNvPr id="37" name="Freihandform 3673">
              <a:extLst>
                <a:ext uri="{FF2B5EF4-FFF2-40B4-BE49-F238E27FC236}">
                  <a16:creationId xmlns:a16="http://schemas.microsoft.com/office/drawing/2014/main" id="{D1391604-D4EC-48A8-AE57-EDF194392FB1}"/>
                </a:ext>
              </a:extLst>
            </p:cNvPr>
            <p:cNvSpPr>
              <a:spLocks/>
            </p:cNvSpPr>
            <p:nvPr/>
          </p:nvSpPr>
          <p:spPr bwMode="auto">
            <a:xfrm>
              <a:off x="6450013" y="5349875"/>
              <a:ext cx="182562" cy="238125"/>
            </a:xfrm>
            <a:custGeom>
              <a:avLst/>
              <a:gdLst>
                <a:gd name="T0" fmla="*/ 379 w 459"/>
                <a:gd name="T1" fmla="*/ 550 h 602"/>
                <a:gd name="T2" fmla="*/ 380 w 459"/>
                <a:gd name="T3" fmla="*/ 519 h 602"/>
                <a:gd name="T4" fmla="*/ 345 w 459"/>
                <a:gd name="T5" fmla="*/ 495 h 602"/>
                <a:gd name="T6" fmla="*/ 397 w 459"/>
                <a:gd name="T7" fmla="*/ 400 h 602"/>
                <a:gd name="T8" fmla="*/ 408 w 459"/>
                <a:gd name="T9" fmla="*/ 395 h 602"/>
                <a:gd name="T10" fmla="*/ 450 w 459"/>
                <a:gd name="T11" fmla="*/ 406 h 602"/>
                <a:gd name="T12" fmla="*/ 412 w 459"/>
                <a:gd name="T13" fmla="*/ 384 h 602"/>
                <a:gd name="T14" fmla="*/ 376 w 459"/>
                <a:gd name="T15" fmla="*/ 370 h 602"/>
                <a:gd name="T16" fmla="*/ 361 w 459"/>
                <a:gd name="T17" fmla="*/ 307 h 602"/>
                <a:gd name="T18" fmla="*/ 379 w 459"/>
                <a:gd name="T19" fmla="*/ 288 h 602"/>
                <a:gd name="T20" fmla="*/ 397 w 459"/>
                <a:gd name="T21" fmla="*/ 252 h 602"/>
                <a:gd name="T22" fmla="*/ 406 w 459"/>
                <a:gd name="T23" fmla="*/ 214 h 602"/>
                <a:gd name="T24" fmla="*/ 415 w 459"/>
                <a:gd name="T25" fmla="*/ 202 h 602"/>
                <a:gd name="T26" fmla="*/ 420 w 459"/>
                <a:gd name="T27" fmla="*/ 183 h 602"/>
                <a:gd name="T28" fmla="*/ 416 w 459"/>
                <a:gd name="T29" fmla="*/ 152 h 602"/>
                <a:gd name="T30" fmla="*/ 412 w 459"/>
                <a:gd name="T31" fmla="*/ 121 h 602"/>
                <a:gd name="T32" fmla="*/ 420 w 459"/>
                <a:gd name="T33" fmla="*/ 78 h 602"/>
                <a:gd name="T34" fmla="*/ 415 w 459"/>
                <a:gd name="T35" fmla="*/ 45 h 602"/>
                <a:gd name="T36" fmla="*/ 403 w 459"/>
                <a:gd name="T37" fmla="*/ 27 h 602"/>
                <a:gd name="T38" fmla="*/ 382 w 459"/>
                <a:gd name="T39" fmla="*/ 15 h 602"/>
                <a:gd name="T40" fmla="*/ 341 w 459"/>
                <a:gd name="T41" fmla="*/ 3 h 602"/>
                <a:gd name="T42" fmla="*/ 291 w 459"/>
                <a:gd name="T43" fmla="*/ 0 h 602"/>
                <a:gd name="T44" fmla="*/ 245 w 459"/>
                <a:gd name="T45" fmla="*/ 9 h 602"/>
                <a:gd name="T46" fmla="*/ 213 w 459"/>
                <a:gd name="T47" fmla="*/ 27 h 602"/>
                <a:gd name="T48" fmla="*/ 201 w 459"/>
                <a:gd name="T49" fmla="*/ 42 h 602"/>
                <a:gd name="T50" fmla="*/ 181 w 459"/>
                <a:gd name="T51" fmla="*/ 44 h 602"/>
                <a:gd name="T52" fmla="*/ 163 w 459"/>
                <a:gd name="T53" fmla="*/ 56 h 602"/>
                <a:gd name="T54" fmla="*/ 155 w 459"/>
                <a:gd name="T55" fmla="*/ 87 h 602"/>
                <a:gd name="T56" fmla="*/ 164 w 459"/>
                <a:gd name="T57" fmla="*/ 138 h 602"/>
                <a:gd name="T58" fmla="*/ 159 w 459"/>
                <a:gd name="T59" fmla="*/ 144 h 602"/>
                <a:gd name="T60" fmla="*/ 150 w 459"/>
                <a:gd name="T61" fmla="*/ 162 h 602"/>
                <a:gd name="T62" fmla="*/ 149 w 459"/>
                <a:gd name="T63" fmla="*/ 184 h 602"/>
                <a:gd name="T64" fmla="*/ 154 w 459"/>
                <a:gd name="T65" fmla="*/ 201 h 602"/>
                <a:gd name="T66" fmla="*/ 163 w 459"/>
                <a:gd name="T67" fmla="*/ 214 h 602"/>
                <a:gd name="T68" fmla="*/ 169 w 459"/>
                <a:gd name="T69" fmla="*/ 237 h 602"/>
                <a:gd name="T70" fmla="*/ 179 w 459"/>
                <a:gd name="T71" fmla="*/ 271 h 602"/>
                <a:gd name="T72" fmla="*/ 203 w 459"/>
                <a:gd name="T73" fmla="*/ 306 h 602"/>
                <a:gd name="T74" fmla="*/ 215 w 459"/>
                <a:gd name="T75" fmla="*/ 364 h 602"/>
                <a:gd name="T76" fmla="*/ 171 w 459"/>
                <a:gd name="T77" fmla="*/ 381 h 602"/>
                <a:gd name="T78" fmla="*/ 106 w 459"/>
                <a:gd name="T79" fmla="*/ 401 h 602"/>
                <a:gd name="T80" fmla="*/ 46 w 459"/>
                <a:gd name="T81" fmla="*/ 428 h 602"/>
                <a:gd name="T82" fmla="*/ 22 w 459"/>
                <a:gd name="T83" fmla="*/ 449 h 602"/>
                <a:gd name="T84" fmla="*/ 10 w 459"/>
                <a:gd name="T85" fmla="*/ 479 h 602"/>
                <a:gd name="T86" fmla="*/ 2 w 459"/>
                <a:gd name="T87" fmla="*/ 540 h 602"/>
                <a:gd name="T88" fmla="*/ 1 w 459"/>
                <a:gd name="T89" fmla="*/ 594 h 602"/>
                <a:gd name="T90" fmla="*/ 11 w 459"/>
                <a:gd name="T91" fmla="*/ 602 h 602"/>
                <a:gd name="T92" fmla="*/ 345 w 459"/>
                <a:gd name="T93" fmla="*/ 589 h 602"/>
                <a:gd name="T94" fmla="*/ 352 w 459"/>
                <a:gd name="T95" fmla="*/ 577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459" h="602">
                  <a:moveTo>
                    <a:pt x="352" y="577"/>
                  </a:moveTo>
                  <a:lnTo>
                    <a:pt x="380" y="560"/>
                  </a:lnTo>
                  <a:lnTo>
                    <a:pt x="379" y="550"/>
                  </a:lnTo>
                  <a:lnTo>
                    <a:pt x="379" y="540"/>
                  </a:lnTo>
                  <a:lnTo>
                    <a:pt x="379" y="530"/>
                  </a:lnTo>
                  <a:lnTo>
                    <a:pt x="380" y="519"/>
                  </a:lnTo>
                  <a:lnTo>
                    <a:pt x="352" y="503"/>
                  </a:lnTo>
                  <a:lnTo>
                    <a:pt x="348" y="499"/>
                  </a:lnTo>
                  <a:lnTo>
                    <a:pt x="345" y="495"/>
                  </a:lnTo>
                  <a:lnTo>
                    <a:pt x="345" y="490"/>
                  </a:lnTo>
                  <a:lnTo>
                    <a:pt x="346" y="486"/>
                  </a:lnTo>
                  <a:lnTo>
                    <a:pt x="397" y="400"/>
                  </a:lnTo>
                  <a:lnTo>
                    <a:pt x="399" y="397"/>
                  </a:lnTo>
                  <a:lnTo>
                    <a:pt x="403" y="395"/>
                  </a:lnTo>
                  <a:lnTo>
                    <a:pt x="408" y="395"/>
                  </a:lnTo>
                  <a:lnTo>
                    <a:pt x="413" y="396"/>
                  </a:lnTo>
                  <a:lnTo>
                    <a:pt x="441" y="413"/>
                  </a:lnTo>
                  <a:lnTo>
                    <a:pt x="450" y="406"/>
                  </a:lnTo>
                  <a:lnTo>
                    <a:pt x="459" y="401"/>
                  </a:lnTo>
                  <a:lnTo>
                    <a:pt x="424" y="388"/>
                  </a:lnTo>
                  <a:lnTo>
                    <a:pt x="412" y="384"/>
                  </a:lnTo>
                  <a:lnTo>
                    <a:pt x="400" y="379"/>
                  </a:lnTo>
                  <a:lnTo>
                    <a:pt x="389" y="375"/>
                  </a:lnTo>
                  <a:lnTo>
                    <a:pt x="376" y="370"/>
                  </a:lnTo>
                  <a:lnTo>
                    <a:pt x="368" y="368"/>
                  </a:lnTo>
                  <a:lnTo>
                    <a:pt x="361" y="364"/>
                  </a:lnTo>
                  <a:lnTo>
                    <a:pt x="361" y="307"/>
                  </a:lnTo>
                  <a:lnTo>
                    <a:pt x="366" y="302"/>
                  </a:lnTo>
                  <a:lnTo>
                    <a:pt x="372" y="297"/>
                  </a:lnTo>
                  <a:lnTo>
                    <a:pt x="379" y="288"/>
                  </a:lnTo>
                  <a:lnTo>
                    <a:pt x="385" y="279"/>
                  </a:lnTo>
                  <a:lnTo>
                    <a:pt x="391" y="266"/>
                  </a:lnTo>
                  <a:lnTo>
                    <a:pt x="397" y="252"/>
                  </a:lnTo>
                  <a:lnTo>
                    <a:pt x="400" y="235"/>
                  </a:lnTo>
                  <a:lnTo>
                    <a:pt x="402" y="216"/>
                  </a:lnTo>
                  <a:lnTo>
                    <a:pt x="406" y="214"/>
                  </a:lnTo>
                  <a:lnTo>
                    <a:pt x="409" y="211"/>
                  </a:lnTo>
                  <a:lnTo>
                    <a:pt x="412" y="207"/>
                  </a:lnTo>
                  <a:lnTo>
                    <a:pt x="415" y="202"/>
                  </a:lnTo>
                  <a:lnTo>
                    <a:pt x="417" y="197"/>
                  </a:lnTo>
                  <a:lnTo>
                    <a:pt x="418" y="191"/>
                  </a:lnTo>
                  <a:lnTo>
                    <a:pt x="420" y="183"/>
                  </a:lnTo>
                  <a:lnTo>
                    <a:pt x="420" y="175"/>
                  </a:lnTo>
                  <a:lnTo>
                    <a:pt x="420" y="164"/>
                  </a:lnTo>
                  <a:lnTo>
                    <a:pt x="416" y="152"/>
                  </a:lnTo>
                  <a:lnTo>
                    <a:pt x="412" y="144"/>
                  </a:lnTo>
                  <a:lnTo>
                    <a:pt x="406" y="137"/>
                  </a:lnTo>
                  <a:lnTo>
                    <a:pt x="412" y="121"/>
                  </a:lnTo>
                  <a:lnTo>
                    <a:pt x="417" y="101"/>
                  </a:lnTo>
                  <a:lnTo>
                    <a:pt x="420" y="89"/>
                  </a:lnTo>
                  <a:lnTo>
                    <a:pt x="420" y="78"/>
                  </a:lnTo>
                  <a:lnTo>
                    <a:pt x="420" y="65"/>
                  </a:lnTo>
                  <a:lnTo>
                    <a:pt x="417" y="53"/>
                  </a:lnTo>
                  <a:lnTo>
                    <a:pt x="415" y="45"/>
                  </a:lnTo>
                  <a:lnTo>
                    <a:pt x="412" y="39"/>
                  </a:lnTo>
                  <a:lnTo>
                    <a:pt x="407" y="34"/>
                  </a:lnTo>
                  <a:lnTo>
                    <a:pt x="403" y="27"/>
                  </a:lnTo>
                  <a:lnTo>
                    <a:pt x="397" y="24"/>
                  </a:lnTo>
                  <a:lnTo>
                    <a:pt x="390" y="18"/>
                  </a:lnTo>
                  <a:lnTo>
                    <a:pt x="382" y="15"/>
                  </a:lnTo>
                  <a:lnTo>
                    <a:pt x="376" y="12"/>
                  </a:lnTo>
                  <a:lnTo>
                    <a:pt x="359" y="7"/>
                  </a:lnTo>
                  <a:lnTo>
                    <a:pt x="341" y="3"/>
                  </a:lnTo>
                  <a:lnTo>
                    <a:pt x="325" y="0"/>
                  </a:lnTo>
                  <a:lnTo>
                    <a:pt x="307" y="0"/>
                  </a:lnTo>
                  <a:lnTo>
                    <a:pt x="291" y="0"/>
                  </a:lnTo>
                  <a:lnTo>
                    <a:pt x="276" y="2"/>
                  </a:lnTo>
                  <a:lnTo>
                    <a:pt x="260" y="6"/>
                  </a:lnTo>
                  <a:lnTo>
                    <a:pt x="245" y="9"/>
                  </a:lnTo>
                  <a:lnTo>
                    <a:pt x="231" y="16"/>
                  </a:lnTo>
                  <a:lnTo>
                    <a:pt x="218" y="22"/>
                  </a:lnTo>
                  <a:lnTo>
                    <a:pt x="213" y="27"/>
                  </a:lnTo>
                  <a:lnTo>
                    <a:pt x="209" y="31"/>
                  </a:lnTo>
                  <a:lnTo>
                    <a:pt x="204" y="36"/>
                  </a:lnTo>
                  <a:lnTo>
                    <a:pt x="201" y="42"/>
                  </a:lnTo>
                  <a:lnTo>
                    <a:pt x="194" y="42"/>
                  </a:lnTo>
                  <a:lnTo>
                    <a:pt x="187" y="43"/>
                  </a:lnTo>
                  <a:lnTo>
                    <a:pt x="181" y="44"/>
                  </a:lnTo>
                  <a:lnTo>
                    <a:pt x="176" y="45"/>
                  </a:lnTo>
                  <a:lnTo>
                    <a:pt x="168" y="51"/>
                  </a:lnTo>
                  <a:lnTo>
                    <a:pt x="163" y="56"/>
                  </a:lnTo>
                  <a:lnTo>
                    <a:pt x="158" y="65"/>
                  </a:lnTo>
                  <a:lnTo>
                    <a:pt x="155" y="75"/>
                  </a:lnTo>
                  <a:lnTo>
                    <a:pt x="155" y="87"/>
                  </a:lnTo>
                  <a:lnTo>
                    <a:pt x="155" y="98"/>
                  </a:lnTo>
                  <a:lnTo>
                    <a:pt x="159" y="120"/>
                  </a:lnTo>
                  <a:lnTo>
                    <a:pt x="164" y="138"/>
                  </a:lnTo>
                  <a:lnTo>
                    <a:pt x="164" y="139"/>
                  </a:lnTo>
                  <a:lnTo>
                    <a:pt x="164" y="139"/>
                  </a:lnTo>
                  <a:lnTo>
                    <a:pt x="159" y="144"/>
                  </a:lnTo>
                  <a:lnTo>
                    <a:pt x="154" y="151"/>
                  </a:lnTo>
                  <a:lnTo>
                    <a:pt x="151" y="156"/>
                  </a:lnTo>
                  <a:lnTo>
                    <a:pt x="150" y="162"/>
                  </a:lnTo>
                  <a:lnTo>
                    <a:pt x="149" y="170"/>
                  </a:lnTo>
                  <a:lnTo>
                    <a:pt x="149" y="176"/>
                  </a:lnTo>
                  <a:lnTo>
                    <a:pt x="149" y="184"/>
                  </a:lnTo>
                  <a:lnTo>
                    <a:pt x="150" y="191"/>
                  </a:lnTo>
                  <a:lnTo>
                    <a:pt x="151" y="196"/>
                  </a:lnTo>
                  <a:lnTo>
                    <a:pt x="154" y="201"/>
                  </a:lnTo>
                  <a:lnTo>
                    <a:pt x="156" y="206"/>
                  </a:lnTo>
                  <a:lnTo>
                    <a:pt x="159" y="210"/>
                  </a:lnTo>
                  <a:lnTo>
                    <a:pt x="163" y="214"/>
                  </a:lnTo>
                  <a:lnTo>
                    <a:pt x="167" y="216"/>
                  </a:lnTo>
                  <a:lnTo>
                    <a:pt x="168" y="227"/>
                  </a:lnTo>
                  <a:lnTo>
                    <a:pt x="169" y="237"/>
                  </a:lnTo>
                  <a:lnTo>
                    <a:pt x="172" y="246"/>
                  </a:lnTo>
                  <a:lnTo>
                    <a:pt x="174" y="255"/>
                  </a:lnTo>
                  <a:lnTo>
                    <a:pt x="179" y="271"/>
                  </a:lnTo>
                  <a:lnTo>
                    <a:pt x="187" y="286"/>
                  </a:lnTo>
                  <a:lnTo>
                    <a:pt x="195" y="297"/>
                  </a:lnTo>
                  <a:lnTo>
                    <a:pt x="203" y="306"/>
                  </a:lnTo>
                  <a:lnTo>
                    <a:pt x="210" y="314"/>
                  </a:lnTo>
                  <a:lnTo>
                    <a:pt x="215" y="319"/>
                  </a:lnTo>
                  <a:lnTo>
                    <a:pt x="215" y="364"/>
                  </a:lnTo>
                  <a:lnTo>
                    <a:pt x="201" y="369"/>
                  </a:lnTo>
                  <a:lnTo>
                    <a:pt x="186" y="375"/>
                  </a:lnTo>
                  <a:lnTo>
                    <a:pt x="171" y="381"/>
                  </a:lnTo>
                  <a:lnTo>
                    <a:pt x="155" y="384"/>
                  </a:lnTo>
                  <a:lnTo>
                    <a:pt x="129" y="393"/>
                  </a:lnTo>
                  <a:lnTo>
                    <a:pt x="106" y="401"/>
                  </a:lnTo>
                  <a:lnTo>
                    <a:pt x="83" y="410"/>
                  </a:lnTo>
                  <a:lnTo>
                    <a:pt x="64" y="419"/>
                  </a:lnTo>
                  <a:lnTo>
                    <a:pt x="46" y="428"/>
                  </a:lnTo>
                  <a:lnTo>
                    <a:pt x="32" y="438"/>
                  </a:lnTo>
                  <a:lnTo>
                    <a:pt x="27" y="444"/>
                  </a:lnTo>
                  <a:lnTo>
                    <a:pt x="22" y="449"/>
                  </a:lnTo>
                  <a:lnTo>
                    <a:pt x="18" y="455"/>
                  </a:lnTo>
                  <a:lnTo>
                    <a:pt x="15" y="460"/>
                  </a:lnTo>
                  <a:lnTo>
                    <a:pt x="10" y="479"/>
                  </a:lnTo>
                  <a:lnTo>
                    <a:pt x="6" y="499"/>
                  </a:lnTo>
                  <a:lnTo>
                    <a:pt x="4" y="521"/>
                  </a:lnTo>
                  <a:lnTo>
                    <a:pt x="2" y="540"/>
                  </a:lnTo>
                  <a:lnTo>
                    <a:pt x="0" y="573"/>
                  </a:lnTo>
                  <a:lnTo>
                    <a:pt x="0" y="589"/>
                  </a:lnTo>
                  <a:lnTo>
                    <a:pt x="1" y="594"/>
                  </a:lnTo>
                  <a:lnTo>
                    <a:pt x="4" y="598"/>
                  </a:lnTo>
                  <a:lnTo>
                    <a:pt x="7" y="600"/>
                  </a:lnTo>
                  <a:lnTo>
                    <a:pt x="11" y="602"/>
                  </a:lnTo>
                  <a:lnTo>
                    <a:pt x="350" y="602"/>
                  </a:lnTo>
                  <a:lnTo>
                    <a:pt x="346" y="594"/>
                  </a:lnTo>
                  <a:lnTo>
                    <a:pt x="345" y="589"/>
                  </a:lnTo>
                  <a:lnTo>
                    <a:pt x="345" y="585"/>
                  </a:lnTo>
                  <a:lnTo>
                    <a:pt x="348" y="581"/>
                  </a:lnTo>
                  <a:lnTo>
                    <a:pt x="352" y="5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8" name="Freihandform 3674">
              <a:extLst>
                <a:ext uri="{FF2B5EF4-FFF2-40B4-BE49-F238E27FC236}">
                  <a16:creationId xmlns:a16="http://schemas.microsoft.com/office/drawing/2014/main" id="{44A4D0F8-0767-41BC-BE62-0AED99EC8B2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97650" y="5497513"/>
              <a:ext cx="131762" cy="133350"/>
            </a:xfrm>
            <a:custGeom>
              <a:avLst/>
              <a:gdLst>
                <a:gd name="T0" fmla="*/ 151 w 332"/>
                <a:gd name="T1" fmla="*/ 243 h 336"/>
                <a:gd name="T2" fmla="*/ 129 w 332"/>
                <a:gd name="T3" fmla="*/ 235 h 336"/>
                <a:gd name="T4" fmla="*/ 111 w 332"/>
                <a:gd name="T5" fmla="*/ 222 h 336"/>
                <a:gd name="T6" fmla="*/ 97 w 332"/>
                <a:gd name="T7" fmla="*/ 204 h 336"/>
                <a:gd name="T8" fmla="*/ 89 w 332"/>
                <a:gd name="T9" fmla="*/ 182 h 336"/>
                <a:gd name="T10" fmla="*/ 88 w 332"/>
                <a:gd name="T11" fmla="*/ 159 h 336"/>
                <a:gd name="T12" fmla="*/ 94 w 332"/>
                <a:gd name="T13" fmla="*/ 136 h 336"/>
                <a:gd name="T14" fmla="*/ 106 w 332"/>
                <a:gd name="T15" fmla="*/ 117 h 336"/>
                <a:gd name="T16" fmla="*/ 122 w 332"/>
                <a:gd name="T17" fmla="*/ 103 h 336"/>
                <a:gd name="T18" fmla="*/ 143 w 332"/>
                <a:gd name="T19" fmla="*/ 92 h 336"/>
                <a:gd name="T20" fmla="*/ 166 w 332"/>
                <a:gd name="T21" fmla="*/ 89 h 336"/>
                <a:gd name="T22" fmla="*/ 189 w 332"/>
                <a:gd name="T23" fmla="*/ 92 h 336"/>
                <a:gd name="T24" fmla="*/ 210 w 332"/>
                <a:gd name="T25" fmla="*/ 103 h 336"/>
                <a:gd name="T26" fmla="*/ 226 w 332"/>
                <a:gd name="T27" fmla="*/ 117 h 336"/>
                <a:gd name="T28" fmla="*/ 238 w 332"/>
                <a:gd name="T29" fmla="*/ 136 h 336"/>
                <a:gd name="T30" fmla="*/ 243 w 332"/>
                <a:gd name="T31" fmla="*/ 159 h 336"/>
                <a:gd name="T32" fmla="*/ 242 w 332"/>
                <a:gd name="T33" fmla="*/ 182 h 336"/>
                <a:gd name="T34" fmla="*/ 234 w 332"/>
                <a:gd name="T35" fmla="*/ 204 h 336"/>
                <a:gd name="T36" fmla="*/ 221 w 332"/>
                <a:gd name="T37" fmla="*/ 222 h 336"/>
                <a:gd name="T38" fmla="*/ 203 w 332"/>
                <a:gd name="T39" fmla="*/ 235 h 336"/>
                <a:gd name="T40" fmla="*/ 181 w 332"/>
                <a:gd name="T41" fmla="*/ 243 h 336"/>
                <a:gd name="T42" fmla="*/ 306 w 332"/>
                <a:gd name="T43" fmla="*/ 204 h 336"/>
                <a:gd name="T44" fmla="*/ 300 w 332"/>
                <a:gd name="T45" fmla="*/ 195 h 336"/>
                <a:gd name="T46" fmla="*/ 302 w 332"/>
                <a:gd name="T47" fmla="*/ 167 h 336"/>
                <a:gd name="T48" fmla="*/ 300 w 332"/>
                <a:gd name="T49" fmla="*/ 139 h 336"/>
                <a:gd name="T50" fmla="*/ 306 w 332"/>
                <a:gd name="T51" fmla="*/ 130 h 336"/>
                <a:gd name="T52" fmla="*/ 269 w 332"/>
                <a:gd name="T53" fmla="*/ 64 h 336"/>
                <a:gd name="T54" fmla="*/ 257 w 332"/>
                <a:gd name="T55" fmla="*/ 65 h 336"/>
                <a:gd name="T56" fmla="*/ 242 w 332"/>
                <a:gd name="T57" fmla="*/ 53 h 336"/>
                <a:gd name="T58" fmla="*/ 215 w 332"/>
                <a:gd name="T59" fmla="*/ 35 h 336"/>
                <a:gd name="T60" fmla="*/ 207 w 332"/>
                <a:gd name="T61" fmla="*/ 27 h 336"/>
                <a:gd name="T62" fmla="*/ 135 w 332"/>
                <a:gd name="T63" fmla="*/ 0 h 336"/>
                <a:gd name="T64" fmla="*/ 133 w 332"/>
                <a:gd name="T65" fmla="*/ 31 h 336"/>
                <a:gd name="T66" fmla="*/ 113 w 332"/>
                <a:gd name="T67" fmla="*/ 41 h 336"/>
                <a:gd name="T68" fmla="*/ 77 w 332"/>
                <a:gd name="T69" fmla="*/ 63 h 336"/>
                <a:gd name="T70" fmla="*/ 67 w 332"/>
                <a:gd name="T71" fmla="*/ 65 h 336"/>
                <a:gd name="T72" fmla="*/ 0 w 332"/>
                <a:gd name="T73" fmla="*/ 114 h 336"/>
                <a:gd name="T74" fmla="*/ 31 w 332"/>
                <a:gd name="T75" fmla="*/ 135 h 336"/>
                <a:gd name="T76" fmla="*/ 30 w 332"/>
                <a:gd name="T77" fmla="*/ 154 h 336"/>
                <a:gd name="T78" fmla="*/ 31 w 332"/>
                <a:gd name="T79" fmla="*/ 191 h 336"/>
                <a:gd name="T80" fmla="*/ 29 w 332"/>
                <a:gd name="T81" fmla="*/ 202 h 336"/>
                <a:gd name="T82" fmla="*/ 38 w 332"/>
                <a:gd name="T83" fmla="*/ 284 h 336"/>
                <a:gd name="T84" fmla="*/ 71 w 332"/>
                <a:gd name="T85" fmla="*/ 267 h 336"/>
                <a:gd name="T86" fmla="*/ 89 w 332"/>
                <a:gd name="T87" fmla="*/ 279 h 336"/>
                <a:gd name="T88" fmla="*/ 139 w 332"/>
                <a:gd name="T89" fmla="*/ 300 h 336"/>
                <a:gd name="T90" fmla="*/ 146 w 332"/>
                <a:gd name="T91" fmla="*/ 308 h 336"/>
                <a:gd name="T92" fmla="*/ 207 w 332"/>
                <a:gd name="T93" fmla="*/ 336 h 336"/>
                <a:gd name="T94" fmla="*/ 208 w 332"/>
                <a:gd name="T95" fmla="*/ 306 h 336"/>
                <a:gd name="T96" fmla="*/ 223 w 332"/>
                <a:gd name="T97" fmla="*/ 297 h 336"/>
                <a:gd name="T98" fmla="*/ 246 w 332"/>
                <a:gd name="T99" fmla="*/ 279 h 336"/>
                <a:gd name="T100" fmla="*/ 257 w 332"/>
                <a:gd name="T101" fmla="*/ 268 h 336"/>
                <a:gd name="T102" fmla="*/ 269 w 332"/>
                <a:gd name="T103" fmla="*/ 270 h 336"/>
                <a:gd name="T104" fmla="*/ 306 w 332"/>
                <a:gd name="T105" fmla="*/ 204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32" h="336">
                  <a:moveTo>
                    <a:pt x="166" y="245"/>
                  </a:moveTo>
                  <a:lnTo>
                    <a:pt x="158" y="244"/>
                  </a:lnTo>
                  <a:lnTo>
                    <a:pt x="151" y="243"/>
                  </a:lnTo>
                  <a:lnTo>
                    <a:pt x="143" y="241"/>
                  </a:lnTo>
                  <a:lnTo>
                    <a:pt x="135" y="239"/>
                  </a:lnTo>
                  <a:lnTo>
                    <a:pt x="129" y="235"/>
                  </a:lnTo>
                  <a:lnTo>
                    <a:pt x="122" y="231"/>
                  </a:lnTo>
                  <a:lnTo>
                    <a:pt x="116" y="227"/>
                  </a:lnTo>
                  <a:lnTo>
                    <a:pt x="111" y="222"/>
                  </a:lnTo>
                  <a:lnTo>
                    <a:pt x="106" y="217"/>
                  </a:lnTo>
                  <a:lnTo>
                    <a:pt x="101" y="211"/>
                  </a:lnTo>
                  <a:lnTo>
                    <a:pt x="97" y="204"/>
                  </a:lnTo>
                  <a:lnTo>
                    <a:pt x="94" y="198"/>
                  </a:lnTo>
                  <a:lnTo>
                    <a:pt x="92" y="190"/>
                  </a:lnTo>
                  <a:lnTo>
                    <a:pt x="89" y="182"/>
                  </a:lnTo>
                  <a:lnTo>
                    <a:pt x="88" y="175"/>
                  </a:lnTo>
                  <a:lnTo>
                    <a:pt x="88" y="167"/>
                  </a:lnTo>
                  <a:lnTo>
                    <a:pt x="88" y="159"/>
                  </a:lnTo>
                  <a:lnTo>
                    <a:pt x="89" y="151"/>
                  </a:lnTo>
                  <a:lnTo>
                    <a:pt x="92" y="144"/>
                  </a:lnTo>
                  <a:lnTo>
                    <a:pt x="94" y="136"/>
                  </a:lnTo>
                  <a:lnTo>
                    <a:pt x="97" y="130"/>
                  </a:lnTo>
                  <a:lnTo>
                    <a:pt x="101" y="123"/>
                  </a:lnTo>
                  <a:lnTo>
                    <a:pt x="106" y="117"/>
                  </a:lnTo>
                  <a:lnTo>
                    <a:pt x="111" y="112"/>
                  </a:lnTo>
                  <a:lnTo>
                    <a:pt x="116" y="106"/>
                  </a:lnTo>
                  <a:lnTo>
                    <a:pt x="122" y="103"/>
                  </a:lnTo>
                  <a:lnTo>
                    <a:pt x="129" y="99"/>
                  </a:lnTo>
                  <a:lnTo>
                    <a:pt x="135" y="95"/>
                  </a:lnTo>
                  <a:lnTo>
                    <a:pt x="143" y="92"/>
                  </a:lnTo>
                  <a:lnTo>
                    <a:pt x="151" y="90"/>
                  </a:lnTo>
                  <a:lnTo>
                    <a:pt x="158" y="90"/>
                  </a:lnTo>
                  <a:lnTo>
                    <a:pt x="166" y="89"/>
                  </a:lnTo>
                  <a:lnTo>
                    <a:pt x="174" y="90"/>
                  </a:lnTo>
                  <a:lnTo>
                    <a:pt x="181" y="90"/>
                  </a:lnTo>
                  <a:lnTo>
                    <a:pt x="189" y="92"/>
                  </a:lnTo>
                  <a:lnTo>
                    <a:pt x="196" y="95"/>
                  </a:lnTo>
                  <a:lnTo>
                    <a:pt x="203" y="99"/>
                  </a:lnTo>
                  <a:lnTo>
                    <a:pt x="210" y="103"/>
                  </a:lnTo>
                  <a:lnTo>
                    <a:pt x="215" y="106"/>
                  </a:lnTo>
                  <a:lnTo>
                    <a:pt x="221" y="112"/>
                  </a:lnTo>
                  <a:lnTo>
                    <a:pt x="226" y="117"/>
                  </a:lnTo>
                  <a:lnTo>
                    <a:pt x="230" y="123"/>
                  </a:lnTo>
                  <a:lnTo>
                    <a:pt x="234" y="130"/>
                  </a:lnTo>
                  <a:lnTo>
                    <a:pt x="238" y="136"/>
                  </a:lnTo>
                  <a:lnTo>
                    <a:pt x="241" y="144"/>
                  </a:lnTo>
                  <a:lnTo>
                    <a:pt x="242" y="151"/>
                  </a:lnTo>
                  <a:lnTo>
                    <a:pt x="243" y="159"/>
                  </a:lnTo>
                  <a:lnTo>
                    <a:pt x="244" y="167"/>
                  </a:lnTo>
                  <a:lnTo>
                    <a:pt x="243" y="175"/>
                  </a:lnTo>
                  <a:lnTo>
                    <a:pt x="242" y="182"/>
                  </a:lnTo>
                  <a:lnTo>
                    <a:pt x="241" y="190"/>
                  </a:lnTo>
                  <a:lnTo>
                    <a:pt x="238" y="198"/>
                  </a:lnTo>
                  <a:lnTo>
                    <a:pt x="234" y="204"/>
                  </a:lnTo>
                  <a:lnTo>
                    <a:pt x="230" y="211"/>
                  </a:lnTo>
                  <a:lnTo>
                    <a:pt x="226" y="217"/>
                  </a:lnTo>
                  <a:lnTo>
                    <a:pt x="221" y="222"/>
                  </a:lnTo>
                  <a:lnTo>
                    <a:pt x="215" y="227"/>
                  </a:lnTo>
                  <a:lnTo>
                    <a:pt x="210" y="231"/>
                  </a:lnTo>
                  <a:lnTo>
                    <a:pt x="203" y="235"/>
                  </a:lnTo>
                  <a:lnTo>
                    <a:pt x="196" y="239"/>
                  </a:lnTo>
                  <a:lnTo>
                    <a:pt x="189" y="241"/>
                  </a:lnTo>
                  <a:lnTo>
                    <a:pt x="181" y="243"/>
                  </a:lnTo>
                  <a:lnTo>
                    <a:pt x="174" y="244"/>
                  </a:lnTo>
                  <a:lnTo>
                    <a:pt x="166" y="245"/>
                  </a:lnTo>
                  <a:close/>
                  <a:moveTo>
                    <a:pt x="306" y="204"/>
                  </a:moveTo>
                  <a:lnTo>
                    <a:pt x="302" y="202"/>
                  </a:lnTo>
                  <a:lnTo>
                    <a:pt x="301" y="199"/>
                  </a:lnTo>
                  <a:lnTo>
                    <a:pt x="300" y="195"/>
                  </a:lnTo>
                  <a:lnTo>
                    <a:pt x="300" y="191"/>
                  </a:lnTo>
                  <a:lnTo>
                    <a:pt x="302" y="180"/>
                  </a:lnTo>
                  <a:lnTo>
                    <a:pt x="302" y="167"/>
                  </a:lnTo>
                  <a:lnTo>
                    <a:pt x="302" y="154"/>
                  </a:lnTo>
                  <a:lnTo>
                    <a:pt x="300" y="142"/>
                  </a:lnTo>
                  <a:lnTo>
                    <a:pt x="300" y="139"/>
                  </a:lnTo>
                  <a:lnTo>
                    <a:pt x="301" y="135"/>
                  </a:lnTo>
                  <a:lnTo>
                    <a:pt x="302" y="132"/>
                  </a:lnTo>
                  <a:lnTo>
                    <a:pt x="306" y="130"/>
                  </a:lnTo>
                  <a:lnTo>
                    <a:pt x="332" y="114"/>
                  </a:lnTo>
                  <a:lnTo>
                    <a:pt x="293" y="50"/>
                  </a:lnTo>
                  <a:lnTo>
                    <a:pt x="269" y="64"/>
                  </a:lnTo>
                  <a:lnTo>
                    <a:pt x="265" y="65"/>
                  </a:lnTo>
                  <a:lnTo>
                    <a:pt x="261" y="65"/>
                  </a:lnTo>
                  <a:lnTo>
                    <a:pt x="257" y="65"/>
                  </a:lnTo>
                  <a:lnTo>
                    <a:pt x="255" y="63"/>
                  </a:lnTo>
                  <a:lnTo>
                    <a:pt x="251" y="59"/>
                  </a:lnTo>
                  <a:lnTo>
                    <a:pt x="242" y="53"/>
                  </a:lnTo>
                  <a:lnTo>
                    <a:pt x="233" y="45"/>
                  </a:lnTo>
                  <a:lnTo>
                    <a:pt x="224" y="40"/>
                  </a:lnTo>
                  <a:lnTo>
                    <a:pt x="215" y="35"/>
                  </a:lnTo>
                  <a:lnTo>
                    <a:pt x="211" y="33"/>
                  </a:lnTo>
                  <a:lnTo>
                    <a:pt x="208" y="31"/>
                  </a:lnTo>
                  <a:lnTo>
                    <a:pt x="207" y="27"/>
                  </a:lnTo>
                  <a:lnTo>
                    <a:pt x="207" y="24"/>
                  </a:lnTo>
                  <a:lnTo>
                    <a:pt x="207" y="0"/>
                  </a:lnTo>
                  <a:lnTo>
                    <a:pt x="135" y="0"/>
                  </a:lnTo>
                  <a:lnTo>
                    <a:pt x="135" y="24"/>
                  </a:lnTo>
                  <a:lnTo>
                    <a:pt x="134" y="27"/>
                  </a:lnTo>
                  <a:lnTo>
                    <a:pt x="133" y="31"/>
                  </a:lnTo>
                  <a:lnTo>
                    <a:pt x="130" y="33"/>
                  </a:lnTo>
                  <a:lnTo>
                    <a:pt x="126" y="35"/>
                  </a:lnTo>
                  <a:lnTo>
                    <a:pt x="113" y="41"/>
                  </a:lnTo>
                  <a:lnTo>
                    <a:pt x="101" y="47"/>
                  </a:lnTo>
                  <a:lnTo>
                    <a:pt x="88" y="55"/>
                  </a:lnTo>
                  <a:lnTo>
                    <a:pt x="77" y="63"/>
                  </a:lnTo>
                  <a:lnTo>
                    <a:pt x="75" y="65"/>
                  </a:lnTo>
                  <a:lnTo>
                    <a:pt x="71" y="65"/>
                  </a:lnTo>
                  <a:lnTo>
                    <a:pt x="67" y="65"/>
                  </a:lnTo>
                  <a:lnTo>
                    <a:pt x="63" y="64"/>
                  </a:lnTo>
                  <a:lnTo>
                    <a:pt x="38" y="50"/>
                  </a:lnTo>
                  <a:lnTo>
                    <a:pt x="0" y="114"/>
                  </a:lnTo>
                  <a:lnTo>
                    <a:pt x="26" y="130"/>
                  </a:lnTo>
                  <a:lnTo>
                    <a:pt x="29" y="132"/>
                  </a:lnTo>
                  <a:lnTo>
                    <a:pt x="31" y="135"/>
                  </a:lnTo>
                  <a:lnTo>
                    <a:pt x="33" y="139"/>
                  </a:lnTo>
                  <a:lnTo>
                    <a:pt x="31" y="142"/>
                  </a:lnTo>
                  <a:lnTo>
                    <a:pt x="30" y="154"/>
                  </a:lnTo>
                  <a:lnTo>
                    <a:pt x="30" y="167"/>
                  </a:lnTo>
                  <a:lnTo>
                    <a:pt x="30" y="178"/>
                  </a:lnTo>
                  <a:lnTo>
                    <a:pt x="31" y="191"/>
                  </a:lnTo>
                  <a:lnTo>
                    <a:pt x="33" y="195"/>
                  </a:lnTo>
                  <a:lnTo>
                    <a:pt x="31" y="199"/>
                  </a:lnTo>
                  <a:lnTo>
                    <a:pt x="29" y="202"/>
                  </a:lnTo>
                  <a:lnTo>
                    <a:pt x="26" y="204"/>
                  </a:lnTo>
                  <a:lnTo>
                    <a:pt x="0" y="220"/>
                  </a:lnTo>
                  <a:lnTo>
                    <a:pt x="38" y="284"/>
                  </a:lnTo>
                  <a:lnTo>
                    <a:pt x="63" y="270"/>
                  </a:lnTo>
                  <a:lnTo>
                    <a:pt x="67" y="268"/>
                  </a:lnTo>
                  <a:lnTo>
                    <a:pt x="71" y="267"/>
                  </a:lnTo>
                  <a:lnTo>
                    <a:pt x="75" y="268"/>
                  </a:lnTo>
                  <a:lnTo>
                    <a:pt x="77" y="271"/>
                  </a:lnTo>
                  <a:lnTo>
                    <a:pt x="89" y="279"/>
                  </a:lnTo>
                  <a:lnTo>
                    <a:pt x="106" y="286"/>
                  </a:lnTo>
                  <a:lnTo>
                    <a:pt x="124" y="295"/>
                  </a:lnTo>
                  <a:lnTo>
                    <a:pt x="139" y="300"/>
                  </a:lnTo>
                  <a:lnTo>
                    <a:pt x="142" y="303"/>
                  </a:lnTo>
                  <a:lnTo>
                    <a:pt x="144" y="306"/>
                  </a:lnTo>
                  <a:lnTo>
                    <a:pt x="146" y="308"/>
                  </a:lnTo>
                  <a:lnTo>
                    <a:pt x="147" y="312"/>
                  </a:lnTo>
                  <a:lnTo>
                    <a:pt x="147" y="336"/>
                  </a:lnTo>
                  <a:lnTo>
                    <a:pt x="207" y="336"/>
                  </a:lnTo>
                  <a:lnTo>
                    <a:pt x="207" y="312"/>
                  </a:lnTo>
                  <a:lnTo>
                    <a:pt x="207" y="308"/>
                  </a:lnTo>
                  <a:lnTo>
                    <a:pt x="208" y="306"/>
                  </a:lnTo>
                  <a:lnTo>
                    <a:pt x="211" y="303"/>
                  </a:lnTo>
                  <a:lnTo>
                    <a:pt x="215" y="300"/>
                  </a:lnTo>
                  <a:lnTo>
                    <a:pt x="223" y="297"/>
                  </a:lnTo>
                  <a:lnTo>
                    <a:pt x="230" y="291"/>
                  </a:lnTo>
                  <a:lnTo>
                    <a:pt x="238" y="285"/>
                  </a:lnTo>
                  <a:lnTo>
                    <a:pt x="246" y="279"/>
                  </a:lnTo>
                  <a:lnTo>
                    <a:pt x="250" y="275"/>
                  </a:lnTo>
                  <a:lnTo>
                    <a:pt x="255" y="271"/>
                  </a:lnTo>
                  <a:lnTo>
                    <a:pt x="257" y="268"/>
                  </a:lnTo>
                  <a:lnTo>
                    <a:pt x="261" y="267"/>
                  </a:lnTo>
                  <a:lnTo>
                    <a:pt x="265" y="268"/>
                  </a:lnTo>
                  <a:lnTo>
                    <a:pt x="269" y="270"/>
                  </a:lnTo>
                  <a:lnTo>
                    <a:pt x="295" y="284"/>
                  </a:lnTo>
                  <a:lnTo>
                    <a:pt x="332" y="220"/>
                  </a:lnTo>
                  <a:lnTo>
                    <a:pt x="306" y="20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</p:grpSp>
      <p:sp>
        <p:nvSpPr>
          <p:cNvPr id="15" name="Titel 1">
            <a:extLst>
              <a:ext uri="{FF2B5EF4-FFF2-40B4-BE49-F238E27FC236}">
                <a16:creationId xmlns:a16="http://schemas.microsoft.com/office/drawing/2014/main" id="{96F3000A-5AF0-4F10-8504-7D6FB238FE0F}"/>
              </a:ext>
            </a:extLst>
          </p:cNvPr>
          <p:cNvSpPr txBox="1">
            <a:spLocks/>
          </p:cNvSpPr>
          <p:nvPr/>
        </p:nvSpPr>
        <p:spPr>
          <a:xfrm>
            <a:off x="228600" y="301299"/>
            <a:ext cx="11734800" cy="4431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On the menu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D711EEF-684F-4C81-9771-379028B91C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de-DE" noProof="0" smtClean="0"/>
              <a:t>7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8011376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de-DE" dirty="0"/>
              <a:t>Projektanalyse – Folie 2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48949"/>
            <a:ext cx="11734800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Functionality of Shila</a:t>
            </a:r>
          </a:p>
          <a:p>
            <a:pPr algn="ctr" rtl="0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Three Parts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A5C026E-1AF2-4CD4-8436-8CBEAF5D8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de-DE" noProof="0" smtClean="0"/>
              <a:t>8</a:t>
            </a:fld>
            <a:endParaRPr lang="de-DE" noProof="0" dirty="0"/>
          </a:p>
        </p:txBody>
      </p: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B04DE24F-13DE-4352-951E-5BEACF804526}"/>
              </a:ext>
            </a:extLst>
          </p:cNvPr>
          <p:cNvGrpSpPr/>
          <p:nvPr/>
        </p:nvGrpSpPr>
        <p:grpSpPr>
          <a:xfrm>
            <a:off x="1289489" y="2046797"/>
            <a:ext cx="8474621" cy="3159601"/>
            <a:chOff x="1278978" y="2229155"/>
            <a:chExt cx="8474621" cy="3159601"/>
          </a:xfrm>
        </p:grpSpPr>
        <p:sp>
          <p:nvSpPr>
            <p:cNvPr id="3" name="Rechteck 2">
              <a:extLst>
                <a:ext uri="{FF2B5EF4-FFF2-40B4-BE49-F238E27FC236}">
                  <a16:creationId xmlns:a16="http://schemas.microsoft.com/office/drawing/2014/main" id="{3688955B-BA68-424F-83B9-EB42D3336F8F}"/>
                </a:ext>
              </a:extLst>
            </p:cNvPr>
            <p:cNvSpPr/>
            <p:nvPr/>
          </p:nvSpPr>
          <p:spPr>
            <a:xfrm>
              <a:off x="2142510" y="2229155"/>
              <a:ext cx="7611089" cy="63094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rtl="0">
                <a:spcBef>
                  <a:spcPts val="600"/>
                </a:spcBef>
                <a:buClr>
                  <a:schemeClr val="tx2"/>
                </a:buClr>
              </a:pPr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Segoe UI" panose="020B0502040204020203" pitchFamily="34" charset="0"/>
                </a:rPr>
                <a:t>Setup</a:t>
              </a:r>
            </a:p>
            <a:p>
              <a:pPr marL="171450" indent="-171450" rtl="0">
                <a:spcBef>
                  <a:spcPts val="600"/>
                </a:spcBef>
                <a:buClr>
                  <a:schemeClr val="tx2"/>
                </a:buClr>
                <a:buFont typeface="Segoe UI Light" panose="020B0502040204020203" pitchFamily="34" charset="0"/>
                <a:buChar char="›"/>
              </a:pPr>
              <a:r>
                <a:rPr lang="da-DK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Segoe UI" panose="020B0502040204020203" pitchFamily="34" charset="0"/>
                </a:rPr>
                <a:t>Getting Shila ready to mediate between MPTCP and SCION </a:t>
              </a:r>
            </a:p>
          </p:txBody>
        </p:sp>
        <p:sp>
          <p:nvSpPr>
            <p:cNvPr id="5" name="Rechteck 4">
              <a:extLst>
                <a:ext uri="{FF2B5EF4-FFF2-40B4-BE49-F238E27FC236}">
                  <a16:creationId xmlns:a16="http://schemas.microsoft.com/office/drawing/2014/main" id="{B3D45004-5E06-406C-8EA2-8AADCC174614}"/>
                </a:ext>
              </a:extLst>
            </p:cNvPr>
            <p:cNvSpPr/>
            <p:nvPr/>
          </p:nvSpPr>
          <p:spPr>
            <a:xfrm>
              <a:off x="2142510" y="3331902"/>
              <a:ext cx="7611089" cy="95410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rtl="0">
                <a:spcBef>
                  <a:spcPts val="600"/>
                </a:spcBef>
                <a:buClr>
                  <a:schemeClr val="tx2"/>
                </a:buClr>
              </a:pPr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Segoe UI" panose="020B0502040204020203" pitchFamily="34" charset="0"/>
                </a:rPr>
                <a:t>Connection establishment</a:t>
              </a:r>
            </a:p>
            <a:p>
              <a:pPr marL="171450" indent="-171450" rtl="0">
                <a:spcBef>
                  <a:spcPts val="600"/>
                </a:spcBef>
                <a:buClr>
                  <a:schemeClr val="tx2"/>
                </a:buClr>
                <a:buFont typeface="Segoe UI Light" panose="020B0502040204020203" pitchFamily="34" charset="0"/>
                <a:buChar char="›"/>
              </a:pPr>
              <a:r>
                <a:rPr lang="da-DK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Segoe UI" panose="020B0502040204020203" pitchFamily="34" charset="0"/>
                </a:rPr>
                <a:t>Establish the connection between client and server of a TCP application</a:t>
              </a:r>
            </a:p>
            <a:p>
              <a:pPr marL="171450" indent="-171450" rtl="0">
                <a:spcBef>
                  <a:spcPts val="600"/>
                </a:spcBef>
                <a:buClr>
                  <a:schemeClr val="tx2"/>
                </a:buClr>
                <a:buFont typeface="Segoe UI Light" panose="020B0502040204020203" pitchFamily="34" charset="0"/>
                <a:buChar char="›"/>
              </a:pPr>
              <a:r>
                <a:rPr lang="da-DK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Segoe UI" panose="020B0502040204020203" pitchFamily="34" charset="0"/>
                </a:rPr>
                <a:t>Main-Flow and Sub-Flows</a:t>
              </a:r>
            </a:p>
          </p:txBody>
        </p:sp>
        <p:sp>
          <p:nvSpPr>
            <p:cNvPr id="6" name="Rechteck 5">
              <a:extLst>
                <a:ext uri="{FF2B5EF4-FFF2-40B4-BE49-F238E27FC236}">
                  <a16:creationId xmlns:a16="http://schemas.microsoft.com/office/drawing/2014/main" id="{38ADA4E9-0AF4-441A-9C70-3CE585D268CA}"/>
                </a:ext>
              </a:extLst>
            </p:cNvPr>
            <p:cNvSpPr/>
            <p:nvPr/>
          </p:nvSpPr>
          <p:spPr>
            <a:xfrm>
              <a:off x="2142509" y="4757814"/>
              <a:ext cx="7611089" cy="63094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rtl="0">
                <a:spcBef>
                  <a:spcPts val="600"/>
                </a:spcBef>
                <a:buClr>
                  <a:schemeClr val="tx2"/>
                </a:buClr>
              </a:pPr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Segoe UI" panose="020B0502040204020203" pitchFamily="34" charset="0"/>
                </a:rPr>
                <a:t>Data exchange</a:t>
              </a:r>
            </a:p>
            <a:p>
              <a:pPr marL="171450" indent="-171450" rtl="0">
                <a:spcBef>
                  <a:spcPts val="600"/>
                </a:spcBef>
                <a:buClr>
                  <a:schemeClr val="tx2"/>
                </a:buClr>
                <a:buFont typeface="Segoe UI Light" panose="020B0502040204020203" pitchFamily="34" charset="0"/>
                <a:buChar char="›"/>
              </a:pPr>
              <a:r>
                <a:rPr lang="da-DK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Segoe UI" panose="020B0502040204020203" pitchFamily="34" charset="0"/>
                </a:rPr>
                <a:t>Operational mode once connection is up</a:t>
              </a:r>
            </a:p>
          </p:txBody>
        </p:sp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3D00EC28-2D42-45B5-BB90-6265A8F85E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8978" y="3538955"/>
              <a:ext cx="540000" cy="540000"/>
            </a:xfrm>
            <a:prstGeom prst="rect">
              <a:avLst/>
            </a:prstGeom>
          </p:spPr>
        </p:pic>
        <p:pic>
          <p:nvPicPr>
            <p:cNvPr id="12" name="Grafik 11">
              <a:extLst>
                <a:ext uri="{FF2B5EF4-FFF2-40B4-BE49-F238E27FC236}">
                  <a16:creationId xmlns:a16="http://schemas.microsoft.com/office/drawing/2014/main" id="{333B6148-25F8-412E-95C3-28291C3616A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9666" y="4803285"/>
              <a:ext cx="540000" cy="540000"/>
            </a:xfrm>
            <a:prstGeom prst="rect">
              <a:avLst/>
            </a:prstGeom>
          </p:spPr>
        </p:pic>
        <p:pic>
          <p:nvPicPr>
            <p:cNvPr id="15" name="Grafik 14">
              <a:extLst>
                <a:ext uri="{FF2B5EF4-FFF2-40B4-BE49-F238E27FC236}">
                  <a16:creationId xmlns:a16="http://schemas.microsoft.com/office/drawing/2014/main" id="{5726DDBC-73D7-48EF-A40C-E95722C700D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8978" y="2274626"/>
              <a:ext cx="540000" cy="54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959893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de-DE" dirty="0"/>
              <a:t>Projektanalyse – Folie 2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48949"/>
            <a:ext cx="11734800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Functionality of Shila</a:t>
            </a:r>
          </a:p>
          <a:p>
            <a:pPr algn="ctr" rtl="0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Initial situation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A5C026E-1AF2-4CD4-8436-8CBEAF5D8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de-DE" noProof="0" smtClean="0"/>
              <a:t>9</a:t>
            </a:fld>
            <a:endParaRPr lang="de-DE" noProof="0" dirty="0"/>
          </a:p>
        </p:txBody>
      </p:sp>
      <p:pic>
        <p:nvPicPr>
          <p:cNvPr id="13" name="Grafik 12" descr="Ein Bild, das Tisch enthält.&#10;&#10;Automatisch generierte Beschreibung">
            <a:extLst>
              <a:ext uri="{FF2B5EF4-FFF2-40B4-BE49-F238E27FC236}">
                <a16:creationId xmlns:a16="http://schemas.microsoft.com/office/drawing/2014/main" id="{EB33C1F9-BBD9-4DD8-8F00-F1CF43D865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00" y="1460135"/>
            <a:ext cx="11520000" cy="433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6846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Custom 73">
      <a:dk1>
        <a:srgbClr val="000000"/>
      </a:dk1>
      <a:lt1>
        <a:sysClr val="window" lastClr="FFFFFF"/>
      </a:lt1>
      <a:dk2>
        <a:srgbClr val="585858"/>
      </a:dk2>
      <a:lt2>
        <a:srgbClr val="E3E3E3"/>
      </a:lt2>
      <a:accent1>
        <a:srgbClr val="E20613"/>
      </a:accent1>
      <a:accent2>
        <a:srgbClr val="A9C038"/>
      </a:accent2>
      <a:accent3>
        <a:srgbClr val="11AEC7"/>
      </a:accent3>
      <a:accent4>
        <a:srgbClr val="F59F26"/>
      </a:accent4>
      <a:accent5>
        <a:srgbClr val="0062A9"/>
      </a:accent5>
      <a:accent6>
        <a:srgbClr val="EB6047"/>
      </a:accent6>
      <a:hlink>
        <a:srgbClr val="8ED9F6"/>
      </a:hlink>
      <a:folHlink>
        <a:srgbClr val="C00000"/>
      </a:folHlink>
    </a:clrScheme>
    <a:fontScheme name="Modern 01">
      <a:majorFont>
        <a:latin typeface="Century Gothic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0740403_TF78455520.potx" id="{9CC58D98-8D63-4413-8A90-F6134E0D6024}" vid="{7F592C43-5E71-4209-A923-444667EDB041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Projektanalyse von 24Slides</Template>
  <TotalTime>0</TotalTime>
  <Words>1197</Words>
  <Application>Microsoft Office PowerPoint</Application>
  <PresentationFormat>Breitbild</PresentationFormat>
  <Paragraphs>327</Paragraphs>
  <Slides>45</Slides>
  <Notes>45</Notes>
  <HiddenSlides>1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45</vt:i4>
      </vt:variant>
    </vt:vector>
  </HeadingPairs>
  <TitlesOfParts>
    <vt:vector size="50" baseType="lpstr">
      <vt:lpstr>Arial</vt:lpstr>
      <vt:lpstr>Calibri</vt:lpstr>
      <vt:lpstr>Century Gothic</vt:lpstr>
      <vt:lpstr>Segoe UI Light</vt:lpstr>
      <vt:lpstr>Office-Design</vt:lpstr>
      <vt:lpstr>Implementing and Evaluating MPTCP on the  SCION Future Internet Architecture    </vt:lpstr>
      <vt:lpstr>Projektanalyse – Folie 2</vt:lpstr>
      <vt:lpstr>Projektanalyse – Folie 2</vt:lpstr>
      <vt:lpstr>Projektanalyse – Folie 2</vt:lpstr>
      <vt:lpstr>Projektanalyse – Folie 2</vt:lpstr>
      <vt:lpstr>Projektanalyse – Folie 2</vt:lpstr>
      <vt:lpstr>Projektanalyse – Folie 2</vt:lpstr>
      <vt:lpstr>Projektanalyse – Folie 2</vt:lpstr>
      <vt:lpstr>Projektanalyse – Folie 2</vt:lpstr>
      <vt:lpstr>Projektanalyse – Folie 2</vt:lpstr>
      <vt:lpstr>Projektanalyse – Folie 2</vt:lpstr>
      <vt:lpstr>Projektanalyse – Folie 2</vt:lpstr>
      <vt:lpstr>Projektanalyse – Folie 2</vt:lpstr>
      <vt:lpstr>Projektanalyse – Folie 2</vt:lpstr>
      <vt:lpstr>Projektanalyse – Folie 2</vt:lpstr>
      <vt:lpstr>Projektanalyse – Folie 2</vt:lpstr>
      <vt:lpstr>Projektanalyse – Folie 2</vt:lpstr>
      <vt:lpstr>Projektanalyse – Folie 2</vt:lpstr>
      <vt:lpstr>Projektanalyse – Folie 2</vt:lpstr>
      <vt:lpstr>Projektanalyse – Folie 2</vt:lpstr>
      <vt:lpstr>Projektanalyse – Folie 2</vt:lpstr>
      <vt:lpstr>Projektanalyse – Folie 2</vt:lpstr>
      <vt:lpstr>Projektanalyse – Folie 2</vt:lpstr>
      <vt:lpstr>Projektanalyse – Folie 2</vt:lpstr>
      <vt:lpstr>Projektanalyse – Folie 2</vt:lpstr>
      <vt:lpstr>Projektanalyse – Folie 2</vt:lpstr>
      <vt:lpstr>Projektanalyse – Folie 2</vt:lpstr>
      <vt:lpstr>Projektanalyse – Folie 2</vt:lpstr>
      <vt:lpstr>Projektanalyse – Folie 2</vt:lpstr>
      <vt:lpstr>Projektanalyse – Folie 2</vt:lpstr>
      <vt:lpstr>Projektanalyse – Folie 2</vt:lpstr>
      <vt:lpstr>Projektanalyse – Folie 2</vt:lpstr>
      <vt:lpstr>Projektanalyse – Folie 2</vt:lpstr>
      <vt:lpstr>Projektanalyse – Folie 2</vt:lpstr>
      <vt:lpstr>Projektanalyse – Folie 2</vt:lpstr>
      <vt:lpstr>Projektanalyse – Folie 2</vt:lpstr>
      <vt:lpstr>Projektanalyse – Folie 2</vt:lpstr>
      <vt:lpstr>Projektanalyse – Folie 2</vt:lpstr>
      <vt:lpstr>Projektanalyse – Folie 2</vt:lpstr>
      <vt:lpstr>Projektanalyse – Folie 2</vt:lpstr>
      <vt:lpstr>Projektanalyse – Folie 2</vt:lpstr>
      <vt:lpstr>Projektanalyse – Folie 2</vt:lpstr>
      <vt:lpstr>Projektanalyse – Folie 2</vt:lpstr>
      <vt:lpstr>Thank you.</vt:lpstr>
      <vt:lpstr>Shila    as a girls’ name means ”blind”. Shila is a varian form of Sheila  (Irish, Gaelic): version of Sile.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2020-07-10T07:37:09Z</dcterms:created>
  <dcterms:modified xsi:type="dcterms:W3CDTF">2020-08-27T07:56:13Z</dcterms:modified>
</cp:coreProperties>
</file>